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3"/>
  </p:notesMasterIdLst>
  <p:handoutMasterIdLst>
    <p:handoutMasterId r:id="rId14"/>
  </p:handoutMasterIdLst>
  <p:sldIdLst>
    <p:sldId id="276" r:id="rId5"/>
    <p:sldId id="269" r:id="rId6"/>
    <p:sldId id="271" r:id="rId7"/>
    <p:sldId id="261" r:id="rId8"/>
    <p:sldId id="270" r:id="rId9"/>
    <p:sldId id="273" r:id="rId10"/>
    <p:sldId id="272" r:id="rId11"/>
    <p:sldId id="274" r:id="rId1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5F8FD"/>
    <a:srgbClr val="F9FAFC"/>
    <a:srgbClr val="E9EFF7"/>
    <a:srgbClr val="1E3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6"/>
    <p:restoredTop sz="94727"/>
  </p:normalViewPr>
  <p:slideViewPr>
    <p:cSldViewPr snapToGrid="0" snapToObjects="1">
      <p:cViewPr varScale="1">
        <p:scale>
          <a:sx n="107" d="100"/>
          <a:sy n="107" d="100"/>
        </p:scale>
        <p:origin x="1224" y="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Clegg" userId="c6df1435-7a36-4b38-be4d-16e68e91152f" providerId="ADAL" clId="{2ECEE478-D293-4F70-97F5-994C5CE2EEFC}"/>
    <pc:docChg chg="custSel modSld">
      <pc:chgData name="James Clegg" userId="c6df1435-7a36-4b38-be4d-16e68e91152f" providerId="ADAL" clId="{2ECEE478-D293-4F70-97F5-994C5CE2EEFC}" dt="2021-03-22T13:25:26.194" v="7"/>
      <pc:docMkLst>
        <pc:docMk/>
      </pc:docMkLst>
      <pc:sldChg chg="delSp modTransition delAnim">
        <pc:chgData name="James Clegg" userId="c6df1435-7a36-4b38-be4d-16e68e91152f" providerId="ADAL" clId="{2ECEE478-D293-4F70-97F5-994C5CE2EEFC}" dt="2021-03-22T13:25:26.194" v="7"/>
        <pc:sldMkLst>
          <pc:docMk/>
          <pc:sldMk cId="2943134524" sldId="261"/>
        </pc:sldMkLst>
        <pc:picChg chg="del">
          <ac:chgData name="James Clegg" userId="c6df1435-7a36-4b38-be4d-16e68e91152f" providerId="ADAL" clId="{2ECEE478-D293-4F70-97F5-994C5CE2EEFC}" dt="2021-03-22T13:25:04.072" v="2" actId="478"/>
          <ac:picMkLst>
            <pc:docMk/>
            <pc:sldMk cId="2943134524" sldId="261"/>
            <ac:picMk id="7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2ECEE478-D293-4F70-97F5-994C5CE2EEFC}" dt="2021-03-22T13:25:26.194" v="7"/>
        <pc:sldMkLst>
          <pc:docMk/>
          <pc:sldMk cId="2508909353" sldId="269"/>
        </pc:sldMkLst>
        <pc:picChg chg="del">
          <ac:chgData name="James Clegg" userId="c6df1435-7a36-4b38-be4d-16e68e91152f" providerId="ADAL" clId="{2ECEE478-D293-4F70-97F5-994C5CE2EEFC}" dt="2021-03-22T13:24:55.839" v="0" actId="478"/>
          <ac:picMkLst>
            <pc:docMk/>
            <pc:sldMk cId="2508909353" sldId="269"/>
            <ac:picMk id="13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2ECEE478-D293-4F70-97F5-994C5CE2EEFC}" dt="2021-03-22T13:25:26.194" v="7"/>
        <pc:sldMkLst>
          <pc:docMk/>
          <pc:sldMk cId="132580792" sldId="270"/>
        </pc:sldMkLst>
        <pc:picChg chg="del">
          <ac:chgData name="James Clegg" userId="c6df1435-7a36-4b38-be4d-16e68e91152f" providerId="ADAL" clId="{2ECEE478-D293-4F70-97F5-994C5CE2EEFC}" dt="2021-03-22T13:25:07.769" v="3" actId="478"/>
          <ac:picMkLst>
            <pc:docMk/>
            <pc:sldMk cId="132580792" sldId="270"/>
            <ac:picMk id="20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2ECEE478-D293-4F70-97F5-994C5CE2EEFC}" dt="2021-03-22T13:25:26.194" v="7"/>
        <pc:sldMkLst>
          <pc:docMk/>
          <pc:sldMk cId="2335415395" sldId="271"/>
        </pc:sldMkLst>
        <pc:picChg chg="del">
          <ac:chgData name="James Clegg" userId="c6df1435-7a36-4b38-be4d-16e68e91152f" providerId="ADAL" clId="{2ECEE478-D293-4F70-97F5-994C5CE2EEFC}" dt="2021-03-22T13:24:59.397" v="1" actId="478"/>
          <ac:picMkLst>
            <pc:docMk/>
            <pc:sldMk cId="2335415395" sldId="271"/>
            <ac:picMk id="15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2ECEE478-D293-4F70-97F5-994C5CE2EEFC}" dt="2021-03-22T13:25:26.194" v="7"/>
        <pc:sldMkLst>
          <pc:docMk/>
          <pc:sldMk cId="61417597" sldId="272"/>
        </pc:sldMkLst>
        <pc:picChg chg="del">
          <ac:chgData name="James Clegg" userId="c6df1435-7a36-4b38-be4d-16e68e91152f" providerId="ADAL" clId="{2ECEE478-D293-4F70-97F5-994C5CE2EEFC}" dt="2021-03-22T13:25:15.417" v="5" actId="478"/>
          <ac:picMkLst>
            <pc:docMk/>
            <pc:sldMk cId="61417597" sldId="272"/>
            <ac:picMk id="7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2ECEE478-D293-4F70-97F5-994C5CE2EEFC}" dt="2021-03-22T13:25:26.194" v="7"/>
        <pc:sldMkLst>
          <pc:docMk/>
          <pc:sldMk cId="1349133403" sldId="273"/>
        </pc:sldMkLst>
        <pc:picChg chg="del">
          <ac:chgData name="James Clegg" userId="c6df1435-7a36-4b38-be4d-16e68e91152f" providerId="ADAL" clId="{2ECEE478-D293-4F70-97F5-994C5CE2EEFC}" dt="2021-03-22T13:25:12.076" v="4" actId="478"/>
          <ac:picMkLst>
            <pc:docMk/>
            <pc:sldMk cId="1349133403" sldId="273"/>
            <ac:picMk id="7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2ECEE478-D293-4F70-97F5-994C5CE2EEFC}" dt="2021-03-22T13:25:26.194" v="7"/>
        <pc:sldMkLst>
          <pc:docMk/>
          <pc:sldMk cId="4112994211" sldId="274"/>
        </pc:sldMkLst>
        <pc:picChg chg="del">
          <ac:chgData name="James Clegg" userId="c6df1435-7a36-4b38-be4d-16e68e91152f" providerId="ADAL" clId="{2ECEE478-D293-4F70-97F5-994C5CE2EEFC}" dt="2021-03-22T13:25:18.503" v="6" actId="478"/>
          <ac:picMkLst>
            <pc:docMk/>
            <pc:sldMk cId="4112994211" sldId="274"/>
            <ac:picMk id="10" creationId="{00000000-0000-0000-0000-000000000000}"/>
          </ac:picMkLst>
        </pc:picChg>
      </pc:sldChg>
      <pc:sldChg chg="modTransition">
        <pc:chgData name="James Clegg" userId="c6df1435-7a36-4b38-be4d-16e68e91152f" providerId="ADAL" clId="{2ECEE478-D293-4F70-97F5-994C5CE2EEFC}" dt="2021-03-22T13:25:26.194" v="7"/>
        <pc:sldMkLst>
          <pc:docMk/>
          <pc:sldMk cId="736630910" sldId="276"/>
        </pc:sldMkLst>
      </pc:sldChg>
    </pc:docChg>
  </pc:docChgLst>
  <pc:docChgLst>
    <pc:chgData name="James Clegg" userId="c6df1435-7a36-4b38-be4d-16e68e91152f" providerId="ADAL" clId="{C124FA5D-76E4-40BE-9705-F546AC5AFADF}"/>
    <pc:docChg chg="modSld">
      <pc:chgData name="James Clegg" userId="c6df1435-7a36-4b38-be4d-16e68e91152f" providerId="ADAL" clId="{C124FA5D-76E4-40BE-9705-F546AC5AFADF}" dt="2021-03-22T13:21:10.037" v="0" actId="552"/>
      <pc:docMkLst>
        <pc:docMk/>
      </pc:docMkLst>
      <pc:sldChg chg="modSp">
        <pc:chgData name="James Clegg" userId="c6df1435-7a36-4b38-be4d-16e68e91152f" providerId="ADAL" clId="{C124FA5D-76E4-40BE-9705-F546AC5AFADF}" dt="2021-03-22T13:21:10.037" v="0" actId="552"/>
        <pc:sldMkLst>
          <pc:docMk/>
          <pc:sldMk cId="4112994211" sldId="274"/>
        </pc:sldMkLst>
        <pc:picChg chg="mod">
          <ac:chgData name="James Clegg" userId="c6df1435-7a36-4b38-be4d-16e68e91152f" providerId="ADAL" clId="{C124FA5D-76E4-40BE-9705-F546AC5AFADF}" dt="2021-03-22T13:21:10.037" v="0" actId="552"/>
          <ac:picMkLst>
            <pc:docMk/>
            <pc:sldMk cId="4112994211" sldId="274"/>
            <ac:picMk id="8" creationId="{00000000-0000-0000-0000-000000000000}"/>
          </ac:picMkLst>
        </pc:picChg>
        <pc:picChg chg="mod">
          <ac:chgData name="James Clegg" userId="c6df1435-7a36-4b38-be4d-16e68e91152f" providerId="ADAL" clId="{C124FA5D-76E4-40BE-9705-F546AC5AFADF}" dt="2021-03-22T13:21:10.037" v="0" actId="552"/>
          <ac:picMkLst>
            <pc:docMk/>
            <pc:sldMk cId="4112994211" sldId="274"/>
            <ac:picMk id="32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71D915-8582-6644-875B-2B94633B3C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2CD14-047A-7E42-B524-607D12335F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CA628-D126-F64B-838A-64719E1DCC39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496EDD-CA96-114E-A009-CB496466E1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B29E1E-2ADD-C94B-8CD9-9C7A498505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3202C-ABD8-B14A-B275-107CCC49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1958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1C089-4F35-4C43-BC59-438EC1FE0F45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FBF2E-605A-DD44-BAE4-1590D24E8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510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62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79F2A6-11CC-4D40-9892-FCE833E3A5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99071" y="-105251"/>
            <a:ext cx="5633192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3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GB" sz="2400" b="1" i="0" kern="1200" baseline="0" dirty="0">
          <a:solidFill>
            <a:srgbClr val="1C3964"/>
          </a:solidFill>
          <a:effectLst/>
          <a:latin typeface="Bariol Bold" panose="0200050604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3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17.png"/><Relationship Id="rId7" Type="http://schemas.openxmlformats.org/officeDocument/2006/relationships/image" Target="../media/image5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13" Type="http://schemas.openxmlformats.org/officeDocument/2006/relationships/image" Target="../media/image140.png"/><Relationship Id="rId3" Type="http://schemas.openxmlformats.org/officeDocument/2006/relationships/image" Target="../media/image17.png"/><Relationship Id="rId7" Type="http://schemas.openxmlformats.org/officeDocument/2006/relationships/image" Target="../media/image80.png"/><Relationship Id="rId12" Type="http://schemas.openxmlformats.org/officeDocument/2006/relationships/image" Target="../media/image13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11" Type="http://schemas.openxmlformats.org/officeDocument/2006/relationships/image" Target="../media/image121.png"/><Relationship Id="rId10" Type="http://schemas.openxmlformats.org/officeDocument/2006/relationships/image" Target="../media/image111.png"/><Relationship Id="rId4" Type="http://schemas.openxmlformats.org/officeDocument/2006/relationships/image" Target="../media/image19.png"/><Relationship Id="rId9" Type="http://schemas.openxmlformats.org/officeDocument/2006/relationships/image" Target="../media/image100.png"/><Relationship Id="rId14" Type="http://schemas.openxmlformats.org/officeDocument/2006/relationships/image" Target="../media/image15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7.png"/><Relationship Id="rId7" Type="http://schemas.openxmlformats.org/officeDocument/2006/relationships/image" Target="../media/image1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170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0.png"/><Relationship Id="rId3" Type="http://schemas.openxmlformats.org/officeDocument/2006/relationships/image" Target="../media/image25.png"/><Relationship Id="rId7" Type="http://schemas.openxmlformats.org/officeDocument/2006/relationships/image" Target="../media/image2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0.png"/><Relationship Id="rId13" Type="http://schemas.openxmlformats.org/officeDocument/2006/relationships/image" Target="../media/image29.png"/><Relationship Id="rId18" Type="http://schemas.openxmlformats.org/officeDocument/2006/relationships/image" Target="../media/image34.png"/><Relationship Id="rId3" Type="http://schemas.openxmlformats.org/officeDocument/2006/relationships/image" Target="../media/image25.png"/><Relationship Id="rId7" Type="http://schemas.openxmlformats.org/officeDocument/2006/relationships/image" Target="../media/image230.png"/><Relationship Id="rId12" Type="http://schemas.openxmlformats.org/officeDocument/2006/relationships/image" Target="../media/image280.png"/><Relationship Id="rId17" Type="http://schemas.openxmlformats.org/officeDocument/2006/relationships/image" Target="../media/image33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2.png"/><Relationship Id="rId1" Type="http://schemas.openxmlformats.org/officeDocument/2006/relationships/tags" Target="../tags/tag7.xml"/><Relationship Id="rId11" Type="http://schemas.openxmlformats.org/officeDocument/2006/relationships/image" Target="../media/image270.png"/><Relationship Id="rId15" Type="http://schemas.openxmlformats.org/officeDocument/2006/relationships/image" Target="../media/image31.png"/><Relationship Id="rId10" Type="http://schemas.openxmlformats.org/officeDocument/2006/relationships/image" Target="../media/image260.png"/><Relationship Id="rId4" Type="http://schemas.openxmlformats.org/officeDocument/2006/relationships/image" Target="../media/image26.png"/><Relationship Id="rId9" Type="http://schemas.openxmlformats.org/officeDocument/2006/relationships/image" Target="../media/image250.png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984508F1-64B2-4C60-9405-94B817458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95255" y="488397"/>
            <a:ext cx="1467617" cy="13851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92E5557-1819-409C-82FB-537E9EEB00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6458" y="1746058"/>
            <a:ext cx="4419983" cy="16094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F980CD2-B8BE-42CC-AA0D-2528DB218F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2707" y="3034441"/>
            <a:ext cx="2508001" cy="17939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ACCA09-6788-4150-A064-1F703F6F6D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8113" y="3034441"/>
            <a:ext cx="911021" cy="9447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DCEB90-D2EC-4835-8C23-96BCEBD3FC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132334">
            <a:off x="1122276" y="3292185"/>
            <a:ext cx="1071340" cy="1110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E63B493-CF8C-4275-9BBD-6F236D94E2A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438793">
            <a:off x="1657947" y="3368638"/>
            <a:ext cx="921588" cy="95566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431802-39C3-414E-A9EC-B3AB5F4D734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0272" y="3893789"/>
            <a:ext cx="1034463" cy="107270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54FBB8A-0242-4A25-9428-7C1D8F4CA25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372116">
            <a:off x="1876928" y="3915680"/>
            <a:ext cx="1034463" cy="107270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3D61DEF-E0E4-4EB1-9EC8-A6F7033B80E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0133727">
            <a:off x="1276442" y="3922764"/>
            <a:ext cx="1034463" cy="10727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EE0F7B6-F1FE-4CF3-9C3C-66B1C7E86F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3485" y="3172898"/>
            <a:ext cx="3600383" cy="251449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0861880-6F62-4B4F-87AC-4805A24A964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85244" y="2577131"/>
            <a:ext cx="2835489" cy="283548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3FF2B87-1DF9-4D3E-B14E-02AF1C40629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60591" y="413343"/>
            <a:ext cx="1422362" cy="1017174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23A2391C-F210-4DB6-B1B9-349E01841D55}"/>
              </a:ext>
            </a:extLst>
          </p:cNvPr>
          <p:cNvGrpSpPr/>
          <p:nvPr/>
        </p:nvGrpSpPr>
        <p:grpSpPr>
          <a:xfrm>
            <a:off x="1834135" y="1318264"/>
            <a:ext cx="1210694" cy="1129858"/>
            <a:chOff x="7679733" y="3777409"/>
            <a:chExt cx="1936026" cy="180676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69ABB63A-5077-458A-8426-873BA84554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3150" y="3777409"/>
              <a:ext cx="1087833" cy="1581954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199BC177-24FD-4665-A3C1-84DD949942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453331" y="3893738"/>
              <a:ext cx="1162428" cy="1690432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F920AB3-CDD8-4057-B603-29B7FA4FF7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9733" y="4230700"/>
              <a:ext cx="773598" cy="1124986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E2888D72-0911-4D6B-9045-088847933A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69914" y="4383100"/>
              <a:ext cx="773598" cy="1124986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C6C8C7B-D072-4BAE-B040-4ECE4859F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038961" y="4542972"/>
              <a:ext cx="638858" cy="929043"/>
            </a:xfrm>
            <a:prstGeom prst="rect">
              <a:avLst/>
            </a:prstGeom>
          </p:spPr>
        </p:pic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7060E95D-6743-47D0-A6E5-5658510E220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4390" y="679406"/>
            <a:ext cx="1909769" cy="213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630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2" y="499909"/>
            <a:ext cx="8286453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Eva is going on a bike ride.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When</a:t>
            </a: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Eva</a:t>
            </a: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stops for lunch, she has cycled two fifths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the whole route and still has 42 km to cycle.</a:t>
            </a: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4400" noProof="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noProof="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noProof="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noProof="0" dirty="0">
                <a:solidFill>
                  <a:prstClr val="black"/>
                </a:solidFill>
                <a:latin typeface="Calibri" panose="020F0502020204030204"/>
              </a:rPr>
              <a:t>How far does Eva cycle in total?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7365" y="4622493"/>
            <a:ext cx="747045" cy="747045"/>
          </a:xfrm>
          <a:prstGeom prst="rect">
            <a:avLst/>
          </a:prstGeom>
        </p:spPr>
      </p:pic>
      <p:sp>
        <p:nvSpPr>
          <p:cNvPr id="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730209" y="476518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0903" y="633834"/>
            <a:ext cx="2064846" cy="195581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949207" y="2919068"/>
            <a:ext cx="2051570" cy="730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63241"/>
              </p:ext>
            </p:extLst>
          </p:nvPr>
        </p:nvGraphicFramePr>
        <p:xfrm>
          <a:off x="949208" y="2919068"/>
          <a:ext cx="5125745" cy="730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5149">
                  <a:extLst>
                    <a:ext uri="{9D8B030D-6E8A-4147-A177-3AD203B41FA5}">
                      <a16:colId xmlns:a16="http://schemas.microsoft.com/office/drawing/2014/main" val="2113611595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193386515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449542680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234813469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483335855"/>
                    </a:ext>
                  </a:extLst>
                </a:gridCol>
              </a:tblGrid>
              <a:tr h="73006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749623"/>
                  </a:ext>
                </a:extLst>
              </a:tr>
            </a:tbl>
          </a:graphicData>
        </a:graphic>
      </p:graphicFrame>
      <p:sp>
        <p:nvSpPr>
          <p:cNvPr id="16" name="Right Brace 15"/>
          <p:cNvSpPr/>
          <p:nvPr/>
        </p:nvSpPr>
        <p:spPr>
          <a:xfrm rot="16200000">
            <a:off x="3385647" y="-274864"/>
            <a:ext cx="252871" cy="5125753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362637" y="1710056"/>
            <a:ext cx="786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?</a:t>
            </a:r>
          </a:p>
        </p:txBody>
      </p:sp>
      <p:sp>
        <p:nvSpPr>
          <p:cNvPr id="18" name="Right Brace 17"/>
          <p:cNvSpPr/>
          <p:nvPr/>
        </p:nvSpPr>
        <p:spPr>
          <a:xfrm rot="5400000">
            <a:off x="1794115" y="2900462"/>
            <a:ext cx="346367" cy="2036184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1513309" y="4091738"/>
            <a:ext cx="1475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cycled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705438" y="2642950"/>
                <a:ext cx="317269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42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14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438" y="2642950"/>
                <a:ext cx="3172691" cy="523220"/>
              </a:xfrm>
              <a:prstGeom prst="rect">
                <a:avLst/>
              </a:prstGeom>
              <a:blipFill>
                <a:blip r:embed="rId7"/>
                <a:stretch>
                  <a:fillRect l="-4038"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1194548" y="3022095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14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22879" y="3022095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 14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58095" y="3022095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 14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169559" y="3022095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 14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222585" y="3022095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 14</a:t>
            </a:r>
          </a:p>
        </p:txBody>
      </p:sp>
      <p:sp>
        <p:nvSpPr>
          <p:cNvPr id="30" name="Right Brace 29"/>
          <p:cNvSpPr/>
          <p:nvPr/>
        </p:nvSpPr>
        <p:spPr>
          <a:xfrm rot="5400000">
            <a:off x="4361148" y="2389342"/>
            <a:ext cx="314225" cy="3059321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3761623" y="4108259"/>
            <a:ext cx="22165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still to cycle</a:t>
            </a:r>
          </a:p>
          <a:p>
            <a:pPr algn="l"/>
            <a:r>
              <a:rPr lang="en-GB" sz="2400" dirty="0"/>
              <a:t> 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6705438" y="3171386"/>
                <a:ext cx="317269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5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14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70</a:t>
                </a: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438" y="3171386"/>
                <a:ext cx="3172691" cy="523220"/>
              </a:xfrm>
              <a:prstGeom prst="rect">
                <a:avLst/>
              </a:prstGeom>
              <a:blipFill>
                <a:blip r:embed="rId8"/>
                <a:stretch>
                  <a:fillRect l="-4038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5500679" y="4596709"/>
            <a:ext cx="64596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Eva cycles 70 km in total.</a:t>
            </a:r>
            <a:endParaRPr lang="en-GB" sz="2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3" name="Right Brace 32"/>
          <p:cNvSpPr/>
          <p:nvPr/>
        </p:nvSpPr>
        <p:spPr>
          <a:xfrm rot="16200000">
            <a:off x="4437464" y="1228051"/>
            <a:ext cx="215667" cy="3059323"/>
          </a:xfrm>
          <a:prstGeom prst="rightBrace">
            <a:avLst>
              <a:gd name="adj1" fmla="val 8333"/>
              <a:gd name="adj2" fmla="val 50393"/>
            </a:avLst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141988" y="2224999"/>
            <a:ext cx="9492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400" dirty="0">
                <a:solidFill>
                  <a:prstClr val="black"/>
                </a:solidFill>
              </a:rPr>
              <a:t>42 km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890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14" grpId="0" animBg="1"/>
      <p:bldP spid="16" grpId="0" animBg="1"/>
      <p:bldP spid="17" grpId="0"/>
      <p:bldP spid="18" grpId="0" animBg="1"/>
      <p:bldP spid="19" grpId="0"/>
      <p:bldP spid="20" grpId="0"/>
      <p:bldP spid="21" grpId="0"/>
      <p:bldP spid="26" grpId="0"/>
      <p:bldP spid="27" grpId="0"/>
      <p:bldP spid="28" grpId="0"/>
      <p:bldP spid="29" grpId="0"/>
      <p:bldP spid="30" grpId="0" animBg="1"/>
      <p:bldP spid="32" grpId="0"/>
      <p:bldP spid="10" grpId="0"/>
      <p:bldP spid="33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75001" y="582554"/>
            <a:ext cx="828645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noProof="0" dirty="0">
                <a:solidFill>
                  <a:prstClr val="black"/>
                </a:solidFill>
                <a:latin typeface="Calibri" panose="020F0502020204030204"/>
              </a:rPr>
              <a:t>Tommy rides his bike every day for 5 days.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Each day he travels 1</a:t>
            </a:r>
            <a:r>
              <a:rPr kumimoji="0" lang="en-GB" sz="2800" b="0" i="0" u="none" strike="noStrike" kern="1200" cap="none" spc="0" normalizeH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km further than the day before.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baseline="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baseline="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aseline="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 </a:t>
            </a:r>
            <a:endParaRPr lang="en-GB" sz="2800" baseline="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7365" y="2153578"/>
            <a:ext cx="747045" cy="74704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664" y="463580"/>
            <a:ext cx="1427798" cy="1568657"/>
          </a:xfrm>
          <a:prstGeom prst="rect">
            <a:avLst/>
          </a:prstGeom>
        </p:spPr>
      </p:pic>
      <p:sp>
        <p:nvSpPr>
          <p:cNvPr id="63" name="TextBox 57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75001" y="4516496"/>
            <a:ext cx="89580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800" dirty="0">
                <a:solidFill>
                  <a:prstClr val="black"/>
                </a:solidFill>
              </a:rPr>
              <a:t>Tommy travels 6 km on day three.</a:t>
            </a:r>
          </a:p>
          <a:p>
            <a:pPr>
              <a:defRPr/>
            </a:pPr>
            <a:r>
              <a:rPr lang="en-GB" sz="2800" dirty="0">
                <a:solidFill>
                  <a:prstClr val="black"/>
                </a:solidFill>
              </a:rPr>
              <a:t>How far does he travel in total?</a:t>
            </a: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18131" y="4957866"/>
            <a:ext cx="44702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en-GB" sz="2800" dirty="0">
                <a:solidFill>
                  <a:srgbClr val="4472C4">
                    <a:lumMod val="75000"/>
                  </a:srgbClr>
                </a:solidFill>
              </a:rPr>
              <a:t>Tommy travels 30 km in total.</a:t>
            </a:r>
            <a:endParaRPr lang="en-GB" sz="2800" dirty="0">
              <a:solidFill>
                <a:prstClr val="black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9132287"/>
              </p:ext>
            </p:extLst>
          </p:nvPr>
        </p:nvGraphicFramePr>
        <p:xfrm>
          <a:off x="1199183" y="1845642"/>
          <a:ext cx="6470525" cy="1054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4105">
                  <a:extLst>
                    <a:ext uri="{9D8B030D-6E8A-4147-A177-3AD203B41FA5}">
                      <a16:colId xmlns:a16="http://schemas.microsoft.com/office/drawing/2014/main" val="3173526130"/>
                    </a:ext>
                  </a:extLst>
                </a:gridCol>
                <a:gridCol w="1294105">
                  <a:extLst>
                    <a:ext uri="{9D8B030D-6E8A-4147-A177-3AD203B41FA5}">
                      <a16:colId xmlns:a16="http://schemas.microsoft.com/office/drawing/2014/main" val="1441589564"/>
                    </a:ext>
                  </a:extLst>
                </a:gridCol>
                <a:gridCol w="1294105">
                  <a:extLst>
                    <a:ext uri="{9D8B030D-6E8A-4147-A177-3AD203B41FA5}">
                      <a16:colId xmlns:a16="http://schemas.microsoft.com/office/drawing/2014/main" val="1473961642"/>
                    </a:ext>
                  </a:extLst>
                </a:gridCol>
                <a:gridCol w="1294105">
                  <a:extLst>
                    <a:ext uri="{9D8B030D-6E8A-4147-A177-3AD203B41FA5}">
                      <a16:colId xmlns:a16="http://schemas.microsoft.com/office/drawing/2014/main" val="56251993"/>
                    </a:ext>
                  </a:extLst>
                </a:gridCol>
                <a:gridCol w="1294105">
                  <a:extLst>
                    <a:ext uri="{9D8B030D-6E8A-4147-A177-3AD203B41FA5}">
                      <a16:colId xmlns:a16="http://schemas.microsoft.com/office/drawing/2014/main" val="3316185163"/>
                    </a:ext>
                  </a:extLst>
                </a:gridCol>
              </a:tblGrid>
              <a:tr h="52749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Day 1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Day 2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Day 3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Day 4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Day 5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1899000"/>
                  </a:ext>
                </a:extLst>
              </a:tr>
              <a:tr h="52749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4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5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6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7 km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8 km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698712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515979" y="3185339"/>
                <a:ext cx="35372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6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7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8   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5979" y="3185339"/>
                <a:ext cx="3537284" cy="523220"/>
              </a:xfrm>
              <a:prstGeom prst="rect">
                <a:avLst/>
              </a:prstGeom>
              <a:blipFill>
                <a:blip r:embed="rId7"/>
                <a:stretch>
                  <a:fillRect l="-3621"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>
            <a:cxnSpLocks/>
          </p:cNvCxnSpPr>
          <p:nvPr/>
        </p:nvCxnSpPr>
        <p:spPr>
          <a:xfrm>
            <a:off x="2407181" y="3665264"/>
            <a:ext cx="877440" cy="42740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cxnSpLocks/>
          </p:cNvCxnSpPr>
          <p:nvPr/>
        </p:nvCxnSpPr>
        <p:spPr>
          <a:xfrm flipH="1">
            <a:off x="3583697" y="3632822"/>
            <a:ext cx="575355" cy="44003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3184925" y="4042199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15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80" name="Straight Connector 79"/>
          <p:cNvCxnSpPr>
            <a:cxnSpLocks/>
          </p:cNvCxnSpPr>
          <p:nvPr/>
        </p:nvCxnSpPr>
        <p:spPr>
          <a:xfrm>
            <a:off x="1774186" y="3642083"/>
            <a:ext cx="410214" cy="450586"/>
          </a:xfrm>
          <a:prstGeom prst="line">
            <a:avLst/>
          </a:prstGeom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2412670" y="3661666"/>
            <a:ext cx="432845" cy="431003"/>
          </a:xfrm>
          <a:prstGeom prst="line">
            <a:avLst/>
          </a:prstGeom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2034775" y="4047344"/>
            <a:ext cx="550151" cy="52322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FF3399"/>
                </a:solidFill>
              </a:rPr>
              <a:t>10</a:t>
            </a:r>
            <a:endParaRPr lang="en-GB" dirty="0">
              <a:solidFill>
                <a:srgbClr val="FF339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>
                <a:off x="1759604" y="4528870"/>
                <a:ext cx="35372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30</a:t>
                </a:r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9604" y="4528870"/>
                <a:ext cx="3537284" cy="523220"/>
              </a:xfrm>
              <a:prstGeom prst="rect">
                <a:avLst/>
              </a:prstGeom>
              <a:blipFill>
                <a:blip r:embed="rId8"/>
                <a:stretch>
                  <a:fillRect l="-3621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6" name="Straight Connector 85"/>
          <p:cNvCxnSpPr/>
          <p:nvPr/>
        </p:nvCxnSpPr>
        <p:spPr>
          <a:xfrm>
            <a:off x="3468280" y="3594965"/>
            <a:ext cx="32550" cy="477895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1259343" y="2411783"/>
            <a:ext cx="1135852" cy="470243"/>
          </a:xfrm>
          <a:prstGeom prst="rect">
            <a:avLst/>
          </a:prstGeom>
          <a:solidFill>
            <a:srgbClr val="F5F8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/>
          <p:cNvSpPr/>
          <p:nvPr/>
        </p:nvSpPr>
        <p:spPr>
          <a:xfrm>
            <a:off x="2584926" y="2395741"/>
            <a:ext cx="1135852" cy="470243"/>
          </a:xfrm>
          <a:prstGeom prst="rect">
            <a:avLst/>
          </a:prstGeom>
          <a:solidFill>
            <a:srgbClr val="F5F8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/>
          <p:cNvSpPr/>
          <p:nvPr/>
        </p:nvSpPr>
        <p:spPr>
          <a:xfrm>
            <a:off x="3910509" y="2392871"/>
            <a:ext cx="1135852" cy="470243"/>
          </a:xfrm>
          <a:prstGeom prst="rect">
            <a:avLst/>
          </a:prstGeom>
          <a:solidFill>
            <a:srgbClr val="F5F8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/>
          <p:cNvSpPr/>
          <p:nvPr/>
        </p:nvSpPr>
        <p:spPr>
          <a:xfrm>
            <a:off x="5211069" y="2402739"/>
            <a:ext cx="1135852" cy="470243"/>
          </a:xfrm>
          <a:prstGeom prst="rect">
            <a:avLst/>
          </a:prstGeom>
          <a:solidFill>
            <a:srgbClr val="F5F8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/>
          <p:cNvSpPr/>
          <p:nvPr/>
        </p:nvSpPr>
        <p:spPr>
          <a:xfrm>
            <a:off x="6462805" y="2406067"/>
            <a:ext cx="1135852" cy="470243"/>
          </a:xfrm>
          <a:prstGeom prst="rect">
            <a:avLst/>
          </a:prstGeom>
          <a:solidFill>
            <a:srgbClr val="F5F8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730209" y="2296267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5A1014-FDB2-48EF-90C4-08F9D54BD811}"/>
                  </a:ext>
                </a:extLst>
              </p:cNvPr>
              <p:cNvSpPr txBox="1"/>
              <p:nvPr/>
            </p:nvSpPr>
            <p:spPr>
              <a:xfrm>
                <a:off x="5493875" y="3191504"/>
                <a:ext cx="35372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6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7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8  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5A1014-FDB2-48EF-90C4-08F9D54BD8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3875" y="3191504"/>
                <a:ext cx="3537284" cy="523220"/>
              </a:xfrm>
              <a:prstGeom prst="rect">
                <a:avLst/>
              </a:prstGeom>
              <a:blipFill>
                <a:blip r:embed="rId9"/>
                <a:stretch>
                  <a:fillRect l="-3448"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Bracket 7">
            <a:extLst>
              <a:ext uri="{FF2B5EF4-FFF2-40B4-BE49-F238E27FC236}">
                <a16:creationId xmlns:a16="http://schemas.microsoft.com/office/drawing/2014/main" id="{28D1E85A-850F-43D1-AB32-E0A0DD105C94}"/>
              </a:ext>
            </a:extLst>
          </p:cNvPr>
          <p:cNvSpPr/>
          <p:nvPr/>
        </p:nvSpPr>
        <p:spPr>
          <a:xfrm rot="16200000">
            <a:off x="6534399" y="2939123"/>
            <a:ext cx="92053" cy="596814"/>
          </a:xfrm>
          <a:prstGeom prst="rightBracket">
            <a:avLst>
              <a:gd name="adj" fmla="val 324169"/>
            </a:avLst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D1DCEFF0-AD70-4DC1-B495-88AD032ADFCB}"/>
                  </a:ext>
                </a:extLst>
              </p:cNvPr>
              <p:cNvSpPr/>
              <p:nvPr/>
            </p:nvSpPr>
            <p:spPr>
              <a:xfrm>
                <a:off x="6326990" y="2868251"/>
                <a:ext cx="50687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000" dirty="0">
                    <a:solidFill>
                      <a:schemeClr val="accent1"/>
                    </a:solidFill>
                  </a:rPr>
                  <a:t>1</a:t>
                </a:r>
                <a:endParaRPr lang="en-GB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D1DCEFF0-AD70-4DC1-B495-88AD032ADF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6990" y="2868251"/>
                <a:ext cx="506870" cy="400110"/>
              </a:xfrm>
              <a:prstGeom prst="rect">
                <a:avLst/>
              </a:prstGeom>
              <a:blipFill>
                <a:blip r:embed="rId10"/>
                <a:stretch>
                  <a:fillRect t="-9231" r="-10843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ight Bracket 28">
            <a:extLst>
              <a:ext uri="{FF2B5EF4-FFF2-40B4-BE49-F238E27FC236}">
                <a16:creationId xmlns:a16="http://schemas.microsoft.com/office/drawing/2014/main" id="{E5269E43-8D29-48FE-B242-4EF2CBAC5735}"/>
              </a:ext>
            </a:extLst>
          </p:cNvPr>
          <p:cNvSpPr/>
          <p:nvPr/>
        </p:nvSpPr>
        <p:spPr>
          <a:xfrm rot="5400000" flipH="1">
            <a:off x="7158581" y="2941006"/>
            <a:ext cx="92053" cy="596814"/>
          </a:xfrm>
          <a:prstGeom prst="rightBracket">
            <a:avLst>
              <a:gd name="adj" fmla="val 324169"/>
            </a:avLst>
          </a:prstGeom>
          <a:ln w="1905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432763F-00DF-4352-AC83-1EFDC77BB2EC}"/>
                  </a:ext>
                </a:extLst>
              </p:cNvPr>
              <p:cNvSpPr/>
              <p:nvPr/>
            </p:nvSpPr>
            <p:spPr>
              <a:xfrm>
                <a:off x="6951172" y="2870134"/>
                <a:ext cx="50687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000" dirty="0">
                    <a:solidFill>
                      <a:schemeClr val="accent1"/>
                    </a:solidFill>
                  </a:rPr>
                  <a:t>1</a:t>
                </a:r>
                <a:endParaRPr lang="en-GB" sz="14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432763F-00DF-4352-AC83-1EFDC77BB2E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1172" y="2870134"/>
                <a:ext cx="506870" cy="400110"/>
              </a:xfrm>
              <a:prstGeom prst="rect">
                <a:avLst/>
              </a:prstGeom>
              <a:blipFill>
                <a:blip r:embed="rId11"/>
                <a:stretch>
                  <a:fillRect t="-9231" r="-12048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ight Bracket 30">
            <a:extLst>
              <a:ext uri="{FF2B5EF4-FFF2-40B4-BE49-F238E27FC236}">
                <a16:creationId xmlns:a16="http://schemas.microsoft.com/office/drawing/2014/main" id="{3B504563-A085-4823-A733-60F30E22EA59}"/>
              </a:ext>
            </a:extLst>
          </p:cNvPr>
          <p:cNvSpPr/>
          <p:nvPr/>
        </p:nvSpPr>
        <p:spPr>
          <a:xfrm rot="5400000" flipV="1">
            <a:off x="6255119" y="3091775"/>
            <a:ext cx="85366" cy="1185476"/>
          </a:xfrm>
          <a:prstGeom prst="rightBracket">
            <a:avLst>
              <a:gd name="adj" fmla="val 694349"/>
            </a:avLst>
          </a:prstGeom>
          <a:ln w="19050">
            <a:solidFill>
              <a:srgbClr val="FF3399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BC80185-F4E7-4167-B432-55D6D76117E5}"/>
                  </a:ext>
                </a:extLst>
              </p:cNvPr>
              <p:cNvSpPr/>
              <p:nvPr/>
            </p:nvSpPr>
            <p:spPr>
              <a:xfrm>
                <a:off x="6044367" y="3666105"/>
                <a:ext cx="50687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rgbClr val="FF3399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000" dirty="0">
                    <a:solidFill>
                      <a:srgbClr val="FF3399"/>
                    </a:solidFill>
                  </a:rPr>
                  <a:t>2</a:t>
                </a:r>
                <a:endParaRPr lang="en-GB" sz="1400" dirty="0">
                  <a:solidFill>
                    <a:srgbClr val="FF3399"/>
                  </a:solidFill>
                </a:endParaRPr>
              </a:p>
            </p:txBody>
          </p:sp>
        </mc:Choice>
        <mc:Fallback xmlns=""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BC80185-F4E7-4167-B432-55D6D76117E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4367" y="3666105"/>
                <a:ext cx="506870" cy="400110"/>
              </a:xfrm>
              <a:prstGeom prst="rect">
                <a:avLst/>
              </a:prstGeom>
              <a:blipFill>
                <a:blip r:embed="rId12"/>
                <a:stretch>
                  <a:fillRect t="-7576" r="-10843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ight Bracket 32">
            <a:extLst>
              <a:ext uri="{FF2B5EF4-FFF2-40B4-BE49-F238E27FC236}">
                <a16:creationId xmlns:a16="http://schemas.microsoft.com/office/drawing/2014/main" id="{D03B6A26-4BC0-4BB4-AA50-EEDDFED0674D}"/>
              </a:ext>
            </a:extLst>
          </p:cNvPr>
          <p:cNvSpPr/>
          <p:nvPr/>
        </p:nvSpPr>
        <p:spPr>
          <a:xfrm rot="16200000" flipH="1" flipV="1">
            <a:off x="7452498" y="3109123"/>
            <a:ext cx="83486" cy="1152666"/>
          </a:xfrm>
          <a:prstGeom prst="rightBracket">
            <a:avLst>
              <a:gd name="adj" fmla="val 690335"/>
            </a:avLst>
          </a:prstGeom>
          <a:ln w="19050">
            <a:solidFill>
              <a:srgbClr val="FF3399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C2C0059-4393-454E-8B61-AA872BCDB8FB}"/>
                  </a:ext>
                </a:extLst>
              </p:cNvPr>
              <p:cNvSpPr/>
              <p:nvPr/>
            </p:nvSpPr>
            <p:spPr>
              <a:xfrm>
                <a:off x="7240806" y="3667988"/>
                <a:ext cx="50687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rgbClr val="FF3399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000" dirty="0">
                    <a:solidFill>
                      <a:srgbClr val="FF3399"/>
                    </a:solidFill>
                  </a:rPr>
                  <a:t>2</a:t>
                </a:r>
                <a:endParaRPr lang="en-GB" sz="1400" dirty="0">
                  <a:solidFill>
                    <a:srgbClr val="FF3399"/>
                  </a:solidFill>
                </a:endParaRPr>
              </a:p>
            </p:txBody>
          </p:sp>
        </mc:Choice>
        <mc:Fallback xmlns=""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3C2C0059-4393-454E-8B61-AA872BCDB8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0806" y="3667988"/>
                <a:ext cx="506870" cy="400110"/>
              </a:xfrm>
              <a:prstGeom prst="rect">
                <a:avLst/>
              </a:prstGeom>
              <a:blipFill>
                <a:blip r:embed="rId13"/>
                <a:stretch>
                  <a:fillRect t="-9231" r="-10843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4042825-9DC9-48A0-8014-E4F89076166F}"/>
                  </a:ext>
                </a:extLst>
              </p:cNvPr>
              <p:cNvSpPr txBox="1"/>
              <p:nvPr/>
            </p:nvSpPr>
            <p:spPr>
              <a:xfrm>
                <a:off x="6115207" y="4530785"/>
                <a:ext cx="353728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6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30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4042825-9DC9-48A0-8014-E4F8907616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207" y="4530785"/>
                <a:ext cx="3537284" cy="523220"/>
              </a:xfrm>
              <a:prstGeom prst="rect">
                <a:avLst/>
              </a:prstGeom>
              <a:blipFill>
                <a:blip r:embed="rId14"/>
                <a:stretch>
                  <a:fillRect l="-3448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Rectangle 35">
            <a:extLst>
              <a:ext uri="{FF2B5EF4-FFF2-40B4-BE49-F238E27FC236}">
                <a16:creationId xmlns:a16="http://schemas.microsoft.com/office/drawing/2014/main" id="{30B8C41C-FA00-437D-8E5F-AA3D96F5EF05}"/>
              </a:ext>
            </a:extLst>
          </p:cNvPr>
          <p:cNvSpPr/>
          <p:nvPr/>
        </p:nvSpPr>
        <p:spPr>
          <a:xfrm>
            <a:off x="3179197" y="4038601"/>
            <a:ext cx="5501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20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5415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 tmFilter="0, 0; .2, .5; .8, .5; 1, 0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00"/>
                            </p:stCondLst>
                            <p:childTnLst>
                              <p:par>
                                <p:cTn id="1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"/>
                            </p:stCondLst>
                            <p:childTnLst>
                              <p:par>
                                <p:cTn id="1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uild="allAtOnce"/>
      <p:bldP spid="11" grpId="0"/>
      <p:bldP spid="79" grpId="0"/>
      <p:bldP spid="79" grpId="1"/>
      <p:bldP spid="82" grpId="0"/>
      <p:bldP spid="83" grpId="0"/>
      <p:bldP spid="99" grpId="0" animBg="1"/>
      <p:bldP spid="99" grpId="1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4" grpId="0"/>
      <p:bldP spid="4" grpId="1"/>
      <p:bldP spid="25" grpId="0"/>
      <p:bldP spid="8" grpId="0" animBg="1"/>
      <p:bldP spid="28" grpId="0"/>
      <p:bldP spid="29" grpId="0" animBg="1"/>
      <p:bldP spid="30" grpId="0"/>
      <p:bldP spid="31" grpId="0" animBg="1"/>
      <p:bldP spid="32" grpId="0"/>
      <p:bldP spid="33" grpId="0" animBg="1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3" y="622485"/>
            <a:ext cx="509990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/>
              <a:t>The cafe has 4 flavours of ice-cream to choose from and 2 toppings.</a:t>
            </a:r>
          </a:p>
          <a:p>
            <a:endParaRPr lang="en-GB" sz="2600" dirty="0"/>
          </a:p>
          <a:p>
            <a:r>
              <a:rPr lang="en-GB" sz="2600" dirty="0"/>
              <a:t>How many different possible combinations are there?</a:t>
            </a:r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8817" y="4672159"/>
            <a:ext cx="747045" cy="747045"/>
          </a:xfrm>
          <a:prstGeom prst="rect">
            <a:avLst/>
          </a:prstGeom>
        </p:spPr>
      </p:pic>
      <p:sp>
        <p:nvSpPr>
          <p:cNvPr id="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781661" y="4814848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192762"/>
              </p:ext>
            </p:extLst>
          </p:nvPr>
        </p:nvGraphicFramePr>
        <p:xfrm>
          <a:off x="6148211" y="878536"/>
          <a:ext cx="308008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0040">
                  <a:extLst>
                    <a:ext uri="{9D8B030D-6E8A-4147-A177-3AD203B41FA5}">
                      <a16:colId xmlns:a16="http://schemas.microsoft.com/office/drawing/2014/main" val="3439141803"/>
                    </a:ext>
                  </a:extLst>
                </a:gridCol>
                <a:gridCol w="1540040">
                  <a:extLst>
                    <a:ext uri="{9D8B030D-6E8A-4147-A177-3AD203B41FA5}">
                      <a16:colId xmlns:a16="http://schemas.microsoft.com/office/drawing/2014/main" val="197032689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Ice-cream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Sauce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923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chocolate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chocolate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8894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chocolate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strawberry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04063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strawberry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chocolate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0124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strawberry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strawberry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3473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vanilla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chocolate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5284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vanilla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strawberry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6794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chocolate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1857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strawberry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8931890"/>
                  </a:ext>
                </a:extLst>
              </a:tr>
            </a:tbl>
          </a:graphicData>
        </a:graphic>
      </p:graphicFrame>
      <p:sp>
        <p:nvSpPr>
          <p:cNvPr id="16" name="AutoShape 2" descr="data:image/png;base64,%20iVBORw0KGgoAAAANSUhEUgAAAMMAAAC/CAYAAABDn2gQAAAAAXNSR0IArs4c6QAAAARnQU1BAACxjwv8YQUAAAAJcEhZcwAADsMAAA7DAcdvqGQAABr3SURBVHhe7Z0JlFz1eeXvq72rele3etPS2heEEIvBBiQDNoTg2NjJZHwO43Nmkolt7EzsZCa7ncXJOHGcxE4sxzOOw2qFEBMW2xobcBBoBQmBNoQ2hITQ1nt3VVd11/Lq5d7X3TaDurvKSEiN9f0OV7W9qm6q//d93/ffHgzDMAzDMAzDMAzDMAzDMAzDMAzDMAzDMAzDMAzDMAzDMAzDMAzDMAzDMAzDMAzDMAzDMAzDMAzDMAzDMAzDMAzDMAzDMAzDMAzDMAzDMAzDMAzDMAzDMAzDMAzDMAzDMAzDMAzDMAzDMAzDMAzDMN4OnNFb4/yj7z44chcBKjdy17hQjP0xjPNPmPoI9XGqnppGudQgZRgXFTXUXVSB8qhd1KPUX1HXUHVUjDKMi4IF1P2UzOA5cIpN02vygYCjCCFj/HdqJVVJGW8zliZdWPqop6mj1CWViVjde969IPDBX7jSyefdxac7+j/geVjI15ZSCeo1Kk8ZbwNmhgvPMHWMUmO/tr29MXDnJ96HG29YhqWL2wKOg9n9/ZnLi4Xi5W6xeAOP0d/sAKXoYZxDzAxTgwy1jo09+MrhjvdUxMKhT37qA1i+YhbedcUcrFg+W3+nhlQqMzebc1e6blGpU4o6SBnnCDPD1KKHurGvd3D6DdcvQPvcNjS31mPB/Easun4xlixuC2Yy2cpkMjM7lyu81y167+bxpylFFuMsMTNMLbqppt6+9PW3f/DKQPusBpbV9YhGA6ipjWL+vGZcf90itLc3hAaSQzXpwaH52WzhGs/zWvk+1ROqQYy3iJnhwqBBNvUgqetUXasaZ5hOXUd9pLGhauG171mIK69ewaNa4LrDKBZSiMQiqKutxOLFrVi1cgkaGqtCJ070NfcPZBYydZrN92rg7gRlRfZbwEag3z703arBq5Gqsc+iqime7v3Hut9EhajG0cc6tva2n1/urLn/f6KuYSk8twVF9zBvdeIPwmFFHQyH4BWLYATBrp1HsOaBzfi3R55DKjW8iQd9hXqCGqL0840yMTOceyqoZdSV1C3UPGo6G3Gc6UwgHo9WFgquV11d4WQGs960xionPTiMhQtbMHt2A95341LcsGoFFiy9hiZoYeNPwM1tY7NWBvWTP5cToCmiEeRzORw8cAo//MEOrFmzAbteel2R5ovU16heHWuUh5nh3BGl5lCfoD5IzayrS0Sbm2pU+KK2No6lS2YiGHQwo20a8q7L2zp4XhFtbawLwmFMn16HSEUtz/o0QaCVp/UY7/cyRdpHM6hdK7v6/wmGGC3CMfT3JfG9f9uEb9+3Ds9uP5pMZ10N5v0dddg/0CiJmeHccTv1mYqKyE1Ll7Qxp1+Mm25YhveuWuLnKlXVMZ7pPf9sDpcpfZDlgssU3wmywYcZATTI3MhjmS05Vbyvhp/ne07AK6gHVSf8iQlFw+DBeHrtNvz5Xz6Gp7cdVc/U10elsGKUwAroc8O1TIM+V1kZu/F/ffY2fOFPfxm/+JFrsHT5PL8nKFoRQTFfZIOvYCRoYeOvR7GoqKCSoY2NX2JJ4cgImr8n+8gkndRxPtSQwuTnraLLzw8E0NpSh2VtFRjoHYwfOtZ3TbHoaVDvRcpmxZbAzHD26Dv8o7bWuvf/j0/fGv2d3/4QWmY2IRRx0HmyF68e7kAsHEQk7DEILKLmsNE2UjVULQ0SpxgtfANIo6mQN8iI8ApvlR6VF8C9oodIVQVmNFejkm1/4wvHwv2prGbDbqZO+QcZE2JmeOsor1EP0S9Td9TXV7bcxOJ39+5jeGbdbtx77zPYuGkfkgNpzJrViGmNzWzTCyl1HhUpMWYAoQY/IkWEojtmBB1bfjarVAyBIBbW8+ewLtm843hTLu/P3FhPWXSYhPK/ZUMoh2mnbhyVxgVUODdEIqEA0yS0Nteiimfn669fhI/cfhXmzm1EQ+M8BMPtTIt0khZjBngjPC8xHSq6p2kGnsR/nBr9lH8ix4FDEwT7O3BszxF84DcewkuvdGmE+jZqr3+MMS5mhvJR/vJR6jPUJa2tdVWXLpuFGTPqccWKdlTEo1i8qAX19QlMq4+jtraGqVIt39UAz2Vt4Gge3ngmEPozeEyLDtMM6vwZiwZv8c/j8Fc99TqQ7MPH/+QHuPe7uwf47J3Ug/7rxriYGcpDSf0d1GdmzWq4/MMfugq//qlb0dBQibq6BM/4LgKRONszD/M0IFaJohdHIMBIwKL5J1/zRGbge0ZrBK/IRnw22Ssjg9Ijp+s0goP9+Ku7nsPnVz+DglvU2oh7qIl+iYueMzuujTejlqyBs19taqpZ9vdf+a/44p99FAsXKwpUjOToXg3c/FwUi5ewpV3Gb3UB03b1Dika6O1qf+O1Qb020oWKYh+NMP5Ywk+FN/pz3AKTuiCC/DgaQZFBo9xmhEkwM5RGDWil4zhzf/HDV4dvu3UFKiujKGTzKOTZiB22sdASNv42npS1klMFsr5WpTrSZO2PZvByTKNep7S+RzO5zxKlSLksnOwQUn0ZbN97CqFgQOuqd44cYEyEmaE0SpFaNTP01lsvQyQaYgTQ02rkrKedCE2gaUVibDnzRAYYiwRKg1y/18gtHEKR8rz+0dd0zFnAyBAY6GGKBjyx+TAOHevzGBn285UjIwcYE2FmKI26I91EIuocPdLNE3+MZigiVBGlCdRlmWL705y4yb7KURN4Wb/Ra9JdMfciTbCHwUM1giaZnmUvt1q/x99rKAlvcBBHXu3CV9c8jz2HOjUS/RDV4R9nTIiNM5RHUz7vvm/unMaK+XMa0N2VxNGjXZjexLSIaY6DOLOTqtFDJ6JIEx1lkbyfhujk+9J8TmaSUc4yGowSGEzBSfVh7ZN78cf/sAHrt7/eVSx66kHSPCX+UGMyzAzlMZ+69dUjXVUvvPgq7r1vPeuFAtpaatDYWM16QSPKGkPw86dxGG3sXp4nby1MUxp1bkzgBIMMViEEaIJDOw7in7+zDZ9bvR47D3Tql9FmA79PHdexxuScm1PSzy5xagX159S7pzdWxz98+1W45eeW470rl6KhcTrbdSM8jSz7TFYsK40qwM09z8NUH5zdVx8IOL5SA2nsffEgnt/4Er7x7WfRncyhrSGBIycH8sl0bgMPVZeqFkMYJTAzTM5nqV+piocve8+Vc/DpO2/Gh/7TtXBCmjLRwBbZzuZfwy9RAXaiqDAGv2pGBtUJXrFr9LmzQ5PznvzRbmzc8BI6ulJom9GAqxdNQ0usiH98aAfu+e7ufqZJj/HQv6Fs9LkEZobxUQHwPupvggFn3h98YiV+7ZO3YPaSdiAc4tk9wPRkAaWpSeXu2CIzuDTDi6NmOPsMNcTfZTCTRX9/Gg31lYjFIgw+BaC/E6dfPoI/ZLp0z2O71cW1mvo9ypaDToLVDOOjVWqfr62KXvoHv3Zt4Hd/42Y0LpjFlhRkATwyduCE5sJxtIR5stRoDJ1zeJw3wLP5K7x/bjrx1KsVjYZRVRkDTUsfuPrN6JIoEiEPM+pjeH7vycDp7rRcqzUN2sLSmAAzw5lojfJHK+ORO37pliWRv/jsjYi2NKMYYcPXVAe/8fNWU68DGmQrB5rISzIwHODbNbCmzzk3aNq250n69UY+1wuFEWDUaKsPY35TJdZte606lc5pguFTlC0FnYBzc4r62UKTiX5u3sy6yB23LkGsrgrFYBhegOcNf6qDGpwGzLr5MMv7msj65satxzrPSHma4DjLhX18j7r8z8NXXnThRirgOhFctawVN7xL+wxgEaXNx4wJMDOcibqG5jbWVTg3XdOOQo41QSQ6aoQx+LWxYRfzO9jQNWim1/RVygS65Xu8FBv/KbiFXawT9vLtYyPM54kgo1GiCrV1Cdz5ny/H9PqETH4TVWpA5KLFzHAmbVTsuitmIhB0mApN8hUx9Sm6B/3dK7zCAf9+0d0HN7/TN0oxv4e+UKo+VmS/OYK8jehHhUI0chjN06swd0atnlUtpNmDxjiYGc6kJxQMVJ7sGGSD4tej3pmRyUhvQq2NEUE1AM/6/t5GhSO+UOxiJNDiHJlAX/F5NMEYimT8r5gewvSaCs1c1bP6x3eFcSZmhjPpZcPp6ksOIUk5mgqdHWZ7Hq9B67mxr/CNt298/gKhojoziEBdHDte6UQ2px5WqMixrWMmwMxwJtqesXPngQ683sXGpG9oKD0SHcY1xNTEyecQcvPIp4awdt1BHD2hJQ34NjVemDOImeFMNKFtS2dvBs9sO+YPsgXSSWCQac87wRD8/RymR8F8mkZI4oFHduHxTa8ilcm9xFc3UuWOEl502DjDmSif6Mrm3Ft6B4Zq37WkCU3VERRzOTjRKAvSyJQ0hMYaApq0x6I/kOrHqX2v4oHHduAv7noOh4/363Wt3d5C2Sj0BJgZxkddQHMYHa6uqYzh/SvnIaipFFmm3CqqZQo2PL9IvcAEmMdp31V/Rz3XRe70afxo7VZ84etP44EfvozjHal9NMI/8lBNyTAjTIKZYXyUSnS5Re+6w6/3NdYmolg2ZxqcQo7NabQ9BUMjukBBQsEpGAwgl8ujf2AIO7YdxKP/ugl/v/pxfPlbm7DrUJc7mMlr87DfpLS4x4xQAjPDxJykjjPXvm7fkZ6aZQubMH9+AwKMDsWhIdYPjAqqrhUhdHueUydN385ksti0+SDuu38DHn5kKzZuOYQwC4ba6gp09GYcmvlhHnovpV4kowRmhslRulTB2mHBtj0nK+sqo86ctnpURIPwZIjc8JmGOE+m8IcRqIpYGPMWtuCW9y/HHT+/BL9y2yJcf9Vs/PuWI05P/5B2xHiESvpvMibFzDA5WtysBTJgw1pxoiOVmNtWi/aWGr/tBzQG4ZtitJbQviy6PU+m0IzVmto4Wmc2QlvfN8QDCA9nUJ2IYOP2Y9h/tEdbdagH6ZD/BmNSzAylUZWshTGJE52pqx98Yl8wX/BwybxGVFVq/YDr1xLeUIZZOWsKTejzTSFD6Nb/jLeFomasUkX+DrpfTKWBdAoxRov+VBb/b8Mr2vpyK7WduvDV/hTHzFAeyrl1NZ5VDrzorv2n8dxLHaiMRzGnrQaRiNY55OHkeZhMwfs/NoIfQs7D1yzzDTIbYqQKxCPo7EzhiU2vYihb0Eqi71FmhhKYGcpnMfXRhuowLm2LYt9rfdh5sAsne9KorYqhuaFqpLc1T1MobcrwLK15TT5sh37vkw54G9qkzKb6JTUAME1yGCXyhSLufnQXhrOF3TxC6xisiC6BmaF8tNfqNVfMSQQ+fnMz2mpD2L6/G1v2dODV4wPQiLVMMb0+gYCGgIsuGyYbqEyRY/qk+kKEtfGYUqhRnS3+Z/DnpQeBgT7fbMFoCC/sOck06bA7mMlpJ71/9Y81JsXMUB7MdXBlMODcMr85ho+takR7YwyXzq6Emy/gia0nsHVvJ46dHkBvchhViSgaWNjqTY5XpClYZKuxatBOZ3DNIPV7n/TJ/BOMNeifljEzyXB9vf7PCbBecRkZdu3vxENP7gvk8+4/8wgt97RxhhKYGcpDLfVTPOleunJZNVZRFWEHDVURLJwRx4q5lRgcHMITz53Ai/s7sPtQF42RQmNdHNNqK/wRYq1RVmP1FC1kDj+NYvRQ2iTDyBSlumf95/W6bDYafVgwo7dzxGwkWBFGL6PUXQ/vxLO7TuhicIoKe/wXjUkxM5SHFjtfzwb9rpuvqMGHr5uGbM5DKlNEbSKIGfURXDIrgcvaKzGQzPjF9U6a4oktR3HwWD9mtVSjujLqN+YwUxiNYntKndSQ1YhVY2hmrCtz8CepkYeYTvkmUcMXNIGe99Ov0UjTw9q4n6lRdpgf7fAtQaQzOWx4/jV87mvrFSE06KYd9WycoQzMDOWhFvnrPInPe/9lNbj5ijo2bl2nLYDBoQIKeQ/1VSG01rO4piGWz4ozI8r50WHji69j9YMv+vfDIR6fzqG+Jo4o6wu4HtMoNm6ZQWsmkiyAZRBFjX6mPTJMqp+PMyONXr1Ffd0jhXKSzyvlUmSREdSdG3Sw5rt7sPqBF3D05IC6U++mtul/wCiNmaE8mildBmrBx25qwPJ2XZSQZ/mIg1g04J/A08OuXwLUJUJoqYvgcpristkJ1MaDCPGFdVuP4cEnD2Lv4W5sf/kUU5khLGqvYyBw/Dw/lIj4YwZBfZiK7RxT/GGaQHVGZjR6yDCqN0ZX3mlJaigSRCAUxKGjPbifRvj819a7h471apPhL1M/oPhGoxz09zNKo32HvlNVEbzmy786G3d+oJlpUhEqA5TVZDIuevoLGBgssO2yQfMkHeKL/rUGedvRl8Nzh1J4+XgG23mb5Ak/5zqoqIjgv9x2CZbNa0D7rDqsvHwGM6giEowaDht5MZNFIEaTDOXgMAXSnk0Oz/7+vChGGTfrMjLl8dRzR/Clu7dg3+EeDGZyigT/pN+X8lf0GOVhZigPjTFo5ueydV+8BCsvrWZ7HNmrSKg41ghw70Ae3b0FZIZc/wSueldfcCwSQITh4URvDsd7cjjaOYxN+1M4cHIInXxPJBrxu2Ub6xNYddVMv/BeSoPMmF6JYJjpV2MC+ZyLOOuNYd7m8y52sCZ5mVFm/QvH8IIizcCwFiVp6shfU5YavQXMDOWxivpma31k8Tc+PQe3X6sCeiRVGUMNP8izdp71Q2d3Dr2MFFme5ZXRyDSqg6OsMUSOz4dojoM0w+7XhtDRn8WW/Ul0pVxGDA9DBQc1LLir4mHMaKri2T9HY1ThROcgKqJhHDs1QFMUNF9K3aU6+6s++D/U85Rd7/ktYmYoj6upxxkB6nasXo5LWCDnlQONg0yhYnaIKUxXdx7JNE2R81AojEQSmULplTKdylgQBX5OkpEkSnO8/HoGnakCDp0awn3PdMHfyRLQHvbanElXEBIygLbe0HNar6Cr8sgMLDCMs8HMUB4fo/560YyK5gd+dwEuYwE92lAnZGTLeLZQNvT+ZAFDw0VkqGFqtAPox+g4PVfDYnvX0SGsfaEXazZ2y23aCvK3KDV2Vs++IXSrhq/p5TrGOEeMxG2jFNoOb5rO9jXxENOh0l+baghFA/U2tTRG0NoUwezWKObOjPnrlN/IWO2hmuJbT3Xgsef79PAA9b+ptdQ+Stdk03O61oIm35kRzjFmhvJYon9a6qMshh0/tSkX1QwqplVExyuCfuE9uqHXj1GK1NGfxzd/1Imn9gxgcNjVdjX3Ud+iZETjPGBmKI0WyKivPlgRdeAxv3nzmb0cVCOkMy5Odeb46Cfvj4QCOM1i+1829+Dh57QxsX/W1+L9NVSasghwnjAzlEbTTVupQCIaxLREyJ8e/dOgmmAoW/THInQ7Vi/IVINMvb7++Gl8/4U+GUY9QbqKv0aO7Tps5xkzQ2m0WqyScpvqwkjni34Xarmo4WvK0UDSRd9AgY8ZXXiur4wFcKInhzXru/DDnX1eetjVTDvNMNU4gaKDcZ4xM5RGYSDKs3tQA2f1jAwqjMtFvUoDqQL6k3n/ffKRBumGckXcv6ELDzE1Yl2htdYaJ9D+RuolMi4AZobS6FpVLWywxbZpEQzn3ZHp2GWgw3Js9BqAU9eqokScqVZ3Ko+713X5xXJ/2tWg2fepP6F0jSvjAmFmKI0uf5utjAUDOstrm5iCquEy0PUdOpgKpdKunxpFww4bf8GvD/5lS7c/2EZUH3yRUnSwYvkCYmYojcLArMFhFzMaosz/PT/vnwy9LCVTLnr7Cv571H2aGiriwc09+P72Pgyk3WEa5FEerrEEW3wzBTAzlKaJyjdUh/wzu8bbtMlvKTRH6XRXFtpWJh4JKB3CD3f04+GtPf7gGtHmXhpdtgsOThHMDKVR12pzL4vg6opgyaigOkGDcn3JAgYzrBP4XJp1w4/29OPbGzpxut9fiqwBNaVGduX+KYSZoTQtlNdUG8G0qrC/3qAUGlzr7s37i3qyjAw/2NGHR7f14WRfXoNo2rbl9ylNsTCmEGaGydGJXde2rRmZRuEhPDoNezw0/qDJeP1JFzmmSelsETuOpPHNJztx6JTm1/lrIv6I0kxUK5anGGaGyVGD1QUBY/FYALObIv5ahPFQ9qS1+gNMj1KD6j3ysG7vAO5b36mu1Kxb9LTn6VeoZ/03GFMOM8PkKDLU64520lO3qDYBGA9NrehP5X0jaHbrrqMZ3PVUFyODv8zgCUqp0ct6YExNzAyTo8igAjqhxfpzm2LjRgZFhazmHvXlkWaapNToq2tP4Vi3vxZfNcLXKV1Cyh9YMKYmZobSLKLy7TRCz2DhjBmrMoJ6WrtpBO36snl/Evc83YX9J4fkBO2A/ZeUUiRjimNmmBxtpdMTDDhhxYOmmrC/deMYfp3Ah5mMokIBu5gS/d3a09jJFIloPbKM8DTlV8/G1MbMMDlKa1bIAM21YX9y3Rvjgu4rbcqyRniGxfLqx5ka9ahW9rTZ7/+lvkuV7os1pgRmhsmpo7rDIQfV8SBiunzVqB00T0kVRTJVwOa9KX+V2tZD/n6nugL/H1OafGe8gzAzTI7mTSzWlIpELOBPv37jVAyXz6/bmcTffv8UDpwcVsqkOUbfoGQE29/0HYaZYXKmUTlFhpmNUX+Rv+JCJKItJWmEXQO4+9878eyBFD3iaR2Cpljo6prGOxAzw+Roldu0MEOCZp5q9Fnby+v+tn2D+PLDJ8ZSI+1hpPUI2v7dtnR8h2JmmBz1JiW0YdiCtgrfBCGmS9sOpLB67Sls2pfCcL6odctfpbRSzXgHY2aYHG0EEKxNhPyF/MFQAK8cHcI9T3bi4Wd7tbGweps0sqxF/D8pJox3JGaGydH4QIO6VJfNrsBrp4fxpe+cwPe29mm8Qb1GX6Lupyw1Mn7m+W9U12Vz4t4jn1/kfeFjM3X2lzR28HGqgTKMi4JfogrTa8LeHTc0eDMbIzKCdrvTUk1tH2MYFw2fozTW4FXHgzKClmj+GaWZrCOjb8bPDFYzTIy2ldTKNC3uQTLjasKRtn28i5IprGA2Liq+RqnRa2WaRpZnUoZx0aFrIXyS0rWUFRHmUYZx0aLrP99MzfAfGYZhxbJhGIZhGIZhGIZhGIZhGIZhGIZhGIZhGIZhGIZhGIZhGIZhGIZhGIZhGIZhGIZhGIZhGIZhGIZhGIZhGIZhGIZhGIZhGIZhGIZhGIZhGIZhGIZhGIZhGIZhGIZhGIZhGIZhGIZhGIZhGIZhGIZhGIZhGMbZAPwHfgta3eY/EjoAAAAASUVORK5CYII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4" descr="data:image/png;base64,%20iVBORw0KGgoAAAANSUhEUgAAAMMAAAC/CAYAAABDn2gQAAAAAXNSR0IArs4c6QAAAARnQU1BAACxjwv8YQUAAAAJcEhZcwAADsMAAA7DAcdvqGQAABr3SURBVHhe7Z0JlFz1eeXvq72rele3etPS2heEEIvBBiQDNoTg2NjJZHwO43Nmkolt7EzsZCa7ncXJOHGcxE4sxzOOw2qFEBMW2xobcBBoBQmBNoQ2hITQ1nt3VVd11/Lq5d7X3TaDurvKSEiN9f0OV7W9qm6q//d93/ffHgzDMAzDMAzDMAzDMAzDMAzDMAzDMAzDMAzDMAzDMAzDMAzDMAzDMAzDMAzDMAzDMAzDMAzDMAzDMAzDMAzDMAzDMAzDMAzDMAzDMAzDMAzDMAzDMAzDMAzDMAzDMAzDMAzDMAzDMAzDMAzDMAzDMN4OnNFb4/yj7z44chcBKjdy17hQjP0xjPNPmPoI9XGqnppGudQgZRgXFTXUXVSB8qhd1KPUX1HXUHVUjDKMi4IF1P2UzOA5cIpN02vygYCjCCFj/HdqJVVJGW8zliZdWPqop6mj1CWViVjde969IPDBX7jSyefdxac7+j/geVjI15ZSCeo1Kk8ZbwNmhgvPMHWMUmO/tr29MXDnJ96HG29YhqWL2wKOg9n9/ZnLi4Xi5W6xeAOP0d/sAKXoYZxDzAxTgwy1jo09+MrhjvdUxMKhT37qA1i+YhbedcUcrFg+W3+nhlQqMzebc1e6blGpU4o6SBnnCDPD1KKHurGvd3D6DdcvQPvcNjS31mPB/Easun4xlixuC2Yy2cpkMjM7lyu81y167+bxpylFFuMsMTNMLbqppt6+9PW3f/DKQPusBpbV9YhGA6ipjWL+vGZcf90itLc3hAaSQzXpwaH52WzhGs/zWvk+1ROqQYy3iJnhwqBBNvUgqetUXasaZ5hOXUd9pLGhauG171mIK69ewaNa4LrDKBZSiMQiqKutxOLFrVi1cgkaGqtCJ070NfcPZBYydZrN92rg7gRlRfZbwEag3z703arBq5Gqsc+iqime7v3Hut9EhajG0cc6tva2n1/urLn/f6KuYSk8twVF9zBvdeIPwmFFHQyH4BWLYATBrp1HsOaBzfi3R55DKjW8iQd9hXqCGqL0840yMTOceyqoZdSV1C3UPGo6G3Gc6UwgHo9WFgquV11d4WQGs960xionPTiMhQtbMHt2A95341LcsGoFFiy9hiZoYeNPwM1tY7NWBvWTP5cToCmiEeRzORw8cAo//MEOrFmzAbteel2R5ovU16heHWuUh5nh3BGl5lCfoD5IzayrS0Sbm2pU+KK2No6lS2YiGHQwo20a8q7L2zp4XhFtbawLwmFMn16HSEUtz/o0QaCVp/UY7/cyRdpHM6hdK7v6/wmGGC3CMfT3JfG9f9uEb9+3Ds9uP5pMZ10N5v0dddg/0CiJmeHccTv1mYqKyE1Ll7Qxp1+Mm25YhveuWuLnKlXVMZ7pPf9sDpcpfZDlgssU3wmywYcZATTI3MhjmS05Vbyvhp/ne07AK6gHVSf8iQlFw+DBeHrtNvz5Xz6Gp7cdVc/U10elsGKUwAroc8O1TIM+V1kZu/F/ffY2fOFPfxm/+JFrsHT5PL8nKFoRQTFfZIOvYCRoYeOvR7GoqKCSoY2NX2JJ4cgImr8n+8gkndRxPtSQwuTnraLLzw8E0NpSh2VtFRjoHYwfOtZ3TbHoaVDvRcpmxZbAzHD26Dv8o7bWuvf/j0/fGv2d3/4QWmY2IRRx0HmyF68e7kAsHEQk7DEILKLmsNE2UjVULQ0SpxgtfANIo6mQN8iI8ApvlR6VF8C9oodIVQVmNFejkm1/4wvHwv2prGbDbqZO+QcZE2JmeOsor1EP0S9Td9TXV7bcxOJ39+5jeGbdbtx77zPYuGkfkgNpzJrViGmNzWzTCyl1HhUpMWYAoQY/IkWEojtmBB1bfjarVAyBIBbW8+ewLtm843hTLu/P3FhPWXSYhPK/ZUMoh2mnbhyVxgVUODdEIqEA0yS0Nteiimfn669fhI/cfhXmzm1EQ+M8BMPtTIt0khZjBngjPC8xHSq6p2kGnsR/nBr9lH8ix4FDEwT7O3BszxF84DcewkuvdGmE+jZqr3+MMS5mhvJR/vJR6jPUJa2tdVWXLpuFGTPqccWKdlTEo1i8qAX19QlMq4+jtraGqVIt39UAz2Vt4Gge3ngmEPozeEyLDtMM6vwZiwZv8c/j8Fc99TqQ7MPH/+QHuPe7uwf47J3Ug/7rxriYGcpDSf0d1GdmzWq4/MMfugq//qlb0dBQibq6BM/4LgKRONszD/M0IFaJohdHIMBIwKL5J1/zRGbge0ZrBK/IRnw22Ssjg9Ijp+s0goP9+Ku7nsPnVz+DglvU2oh7qIl+iYueMzuujTejlqyBs19taqpZ9vdf+a/44p99FAsXKwpUjOToXg3c/FwUi5ewpV3Gb3UB03b1Dika6O1qf+O1Qb020oWKYh+NMP5Ywk+FN/pz3AKTuiCC/DgaQZFBo9xmhEkwM5RGDWil4zhzf/HDV4dvu3UFKiujKGTzKOTZiB22sdASNv42npS1klMFsr5WpTrSZO2PZvByTKNep7S+RzO5zxKlSLksnOwQUn0ZbN97CqFgQOuqd44cYEyEmaE0SpFaNTP01lsvQyQaYgTQ02rkrKedCE2gaUVibDnzRAYYiwRKg1y/18gtHEKR8rz+0dd0zFnAyBAY6GGKBjyx+TAOHevzGBn285UjIwcYE2FmKI26I91EIuocPdLNE3+MZigiVBGlCdRlmWL705y4yb7KURN4Wb/Ra9JdMfciTbCHwUM1giaZnmUvt1q/x99rKAlvcBBHXu3CV9c8jz2HOjUS/RDV4R9nTIiNM5RHUz7vvm/unMaK+XMa0N2VxNGjXZjexLSIaY6DOLOTqtFDJ6JIEx1lkbyfhujk+9J8TmaSUc4yGowSGEzBSfVh7ZN78cf/sAHrt7/eVSx66kHSPCX+UGMyzAzlMZ+69dUjXVUvvPgq7r1vPeuFAtpaatDYWM16QSPKGkPw86dxGG3sXp4nby1MUxp1bkzgBIMMViEEaIJDOw7in7+zDZ9bvR47D3Tql9FmA79PHdexxuScm1PSzy5xagX159S7pzdWxz98+1W45eeW470rl6KhcTrbdSM8jSz7TFYsK40qwM09z8NUH5zdVx8IOL5SA2nsffEgnt/4Er7x7WfRncyhrSGBIycH8sl0bgMPVZeqFkMYJTAzTM5nqV+piocve8+Vc/DpO2/Gh/7TtXBCmjLRwBbZzuZfwy9RAXaiqDAGv2pGBtUJXrFr9LmzQ5PznvzRbmzc8BI6ulJom9GAqxdNQ0usiH98aAfu+e7ufqZJj/HQv6Fs9LkEZobxUQHwPupvggFn3h98YiV+7ZO3YPaSdiAc4tk9wPRkAaWpSeXu2CIzuDTDi6NmOPsMNcTfZTCTRX9/Gg31lYjFIgw+BaC/E6dfPoI/ZLp0z2O71cW1mvo9ypaDToLVDOOjVWqfr62KXvoHv3Zt4Hd/42Y0LpjFlhRkATwyduCE5sJxtIR5stRoDJ1zeJw3wLP5K7x/bjrx1KsVjYZRVRkDTUsfuPrN6JIoEiEPM+pjeH7vycDp7rRcqzUN2sLSmAAzw5lojfJHK+ORO37pliWRv/jsjYi2NKMYYcPXVAe/8fNWU68DGmQrB5rISzIwHODbNbCmzzk3aNq250n69UY+1wuFEWDUaKsPY35TJdZte606lc5pguFTlC0FnYBzc4r62UKTiX5u3sy6yB23LkGsrgrFYBhegOcNf6qDGpwGzLr5MMv7msj65satxzrPSHma4DjLhX18j7r8z8NXXnThRirgOhFctawVN7xL+wxgEaXNx4wJMDOcibqG5jbWVTg3XdOOQo41QSQ6aoQx+LWxYRfzO9jQNWim1/RVygS65Xu8FBv/KbiFXawT9vLtYyPM54kgo1GiCrV1Cdz5ny/H9PqETH4TVWpA5KLFzHAmbVTsuitmIhB0mApN8hUx9Sm6B/3dK7zCAf9+0d0HN7/TN0oxv4e+UKo+VmS/OYK8jehHhUI0chjN06swd0atnlUtpNmDxjiYGc6kJxQMVJ7sGGSD4tej3pmRyUhvQq2NEUE1AM/6/t5GhSO+UOxiJNDiHJlAX/F5NMEYimT8r5gewvSaCs1c1bP6x3eFcSZmhjPpZcPp6ksOIUk5mgqdHWZ7Hq9B67mxr/CNt298/gKhojoziEBdHDte6UQ2px5WqMixrWMmwMxwJtqesXPngQ683sXGpG9oKD0SHcY1xNTEyecQcvPIp4awdt1BHD2hJQ34NjVemDOImeFMNKFtS2dvBs9sO+YPsgXSSWCQac87wRD8/RymR8F8mkZI4oFHduHxTa8ilcm9xFc3UuWOEl502DjDmSif6Mrm3Ft6B4Zq37WkCU3VERRzOTjRKAvSyJQ0hMYaApq0x6I/kOrHqX2v4oHHduAv7noOh4/363Wt3d5C2Sj0BJgZxkddQHMYHa6uqYzh/SvnIaipFFmm3CqqZQo2PL9IvcAEmMdp31V/Rz3XRe70afxo7VZ84etP44EfvozjHal9NMI/8lBNyTAjTIKZYXyUSnS5Re+6w6/3NdYmolg2ZxqcQo7NabQ9BUMjukBBQsEpGAwgl8ujf2AIO7YdxKP/ugl/v/pxfPlbm7DrUJc7mMlr87DfpLS4x4xQAjPDxJykjjPXvm7fkZ6aZQubMH9+AwKMDsWhIdYPjAqqrhUhdHueUydN385ksti0+SDuu38DHn5kKzZuOYQwC4ba6gp09GYcmvlhHnovpV4kowRmhslRulTB2mHBtj0nK+sqo86ctnpURIPwZIjc8JmGOE+m8IcRqIpYGPMWtuCW9y/HHT+/BL9y2yJcf9Vs/PuWI05P/5B2xHiESvpvMibFzDA5WtysBTJgw1pxoiOVmNtWi/aWGr/tBzQG4ZtitJbQviy6PU+m0IzVmto4Wmc2QlvfN8QDCA9nUJ2IYOP2Y9h/tEdbdagH6ZD/BmNSzAylUZWshTGJE52pqx98Yl8wX/BwybxGVFVq/YDr1xLeUIZZOWsKTejzTSFD6Nb/jLeFomasUkX+DrpfTKWBdAoxRov+VBb/b8Mr2vpyK7WduvDV/hTHzFAeyrl1NZ5VDrzorv2n8dxLHaiMRzGnrQaRiNY55OHkeZhMwfs/NoIfQs7D1yzzDTIbYqQKxCPo7EzhiU2vYihb0Eqi71FmhhKYGcpnMfXRhuowLm2LYt9rfdh5sAsne9KorYqhuaFqpLc1T1MobcrwLK15TT5sh37vkw54G9qkzKb6JTUAME1yGCXyhSLufnQXhrOF3TxC6xisiC6BmaF8tNfqNVfMSQQ+fnMz2mpD2L6/G1v2dODV4wPQiLVMMb0+gYCGgIsuGyYbqEyRY/qk+kKEtfGYUqhRnS3+Z/DnpQeBgT7fbMFoCC/sOck06bA7mMlpJ71/9Y81JsXMUB7MdXBlMODcMr85ho+takR7YwyXzq6Emy/gia0nsHVvJ46dHkBvchhViSgaWNjqTY5XpClYZKuxatBOZ3DNIPV7n/TJ/BOMNeifljEzyXB9vf7PCbBecRkZdu3vxENP7gvk8+4/8wgt97RxhhKYGcpDLfVTPOleunJZNVZRFWEHDVURLJwRx4q5lRgcHMITz53Ai/s7sPtQF42RQmNdHNNqK/wRYq1RVmP1FC1kDj+NYvRQ2iTDyBSlumf95/W6bDYafVgwo7dzxGwkWBFGL6PUXQ/vxLO7TuhicIoKe/wXjUkxM5SHFjtfzwb9rpuvqMGHr5uGbM5DKlNEbSKIGfURXDIrgcvaKzGQzPjF9U6a4oktR3HwWD9mtVSjujLqN+YwUxiNYntKndSQ1YhVY2hmrCtz8CepkYeYTvkmUcMXNIGe99Ov0UjTw9q4n6lRdpgf7fAtQaQzOWx4/jV87mvrFSE06KYd9WycoQzMDOWhFvnrPInPe/9lNbj5ijo2bl2nLYDBoQIKeQ/1VSG01rO4piGWz4ozI8r50WHji69j9YMv+vfDIR6fzqG+Jo4o6wu4HtMoNm6ZQWsmkiyAZRBFjX6mPTJMqp+PMyONXr1Ffd0jhXKSzyvlUmSREdSdG3Sw5rt7sPqBF3D05IC6U++mtul/wCiNmaE8mildBmrBx25qwPJ2XZSQZ/mIg1g04J/A08OuXwLUJUJoqYvgcpristkJ1MaDCPGFdVuP4cEnD2Lv4W5sf/kUU5khLGqvYyBw/Dw/lIj4YwZBfZiK7RxT/GGaQHVGZjR6yDCqN0ZX3mlJaigSRCAUxKGjPbifRvj819a7h471apPhL1M/oPhGoxz09zNKo32HvlNVEbzmy786G3d+oJlpUhEqA5TVZDIuevoLGBgssO2yQfMkHeKL/rUGedvRl8Nzh1J4+XgG23mb5Ak/5zqoqIjgv9x2CZbNa0D7rDqsvHwGM6giEowaDht5MZNFIEaTDOXgMAXSnk0Oz/7+vChGGTfrMjLl8dRzR/Clu7dg3+EeDGZyigT/pN+X8lf0GOVhZigPjTFo5ueydV+8BCsvrWZ7HNmrSKg41ghw70Ae3b0FZIZc/wSueldfcCwSQITh4URvDsd7cjjaOYxN+1M4cHIInXxPJBrxu2Ub6xNYddVMv/BeSoPMmF6JYJjpV2MC+ZyLOOuNYd7m8y52sCZ5mVFm/QvH8IIizcCwFiVp6shfU5YavQXMDOWxivpma31k8Tc+PQe3X6sCeiRVGUMNP8izdp71Q2d3Dr2MFFme5ZXRyDSqg6OsMUSOz4dojoM0w+7XhtDRn8WW/Ul0pVxGDA9DBQc1LLir4mHMaKri2T9HY1ThROcgKqJhHDs1QFMUNF9K3aU6+6s++D/U85Rd7/ktYmYoj6upxxkB6nasXo5LWCDnlQONg0yhYnaIKUxXdx7JNE2R81AojEQSmULplTKdylgQBX5OkpEkSnO8/HoGnakCDp0awn3PdMHfyRLQHvbanElXEBIygLbe0HNar6Cr8sgMLDCMs8HMUB4fo/560YyK5gd+dwEuYwE92lAnZGTLeLZQNvT+ZAFDw0VkqGFqtAPox+g4PVfDYnvX0SGsfaEXazZ2y23aCvK3KDV2Vs++IXSrhq/p5TrGOEeMxG2jFNoOb5rO9jXxENOh0l+baghFA/U2tTRG0NoUwezWKObOjPnrlN/IWO2hmuJbT3Xgsef79PAA9b+ptdQ+Stdk03O61oIm35kRzjFmhvJYon9a6qMshh0/tSkX1QwqplVExyuCfuE9uqHXj1GK1NGfxzd/1Imn9gxgcNjVdjX3Ud+iZETjPGBmKI0WyKivPlgRdeAxv3nzmb0cVCOkMy5Odeb46Cfvj4QCOM1i+1829+Dh57QxsX/W1+L9NVSasghwnjAzlEbTTVupQCIaxLREyJ8e/dOgmmAoW/THInQ7Vi/IVINMvb7++Gl8/4U+GUY9QbqKv0aO7Tps5xkzQ2m0WqyScpvqwkjni34Xarmo4WvK0UDSRd9AgY8ZXXiur4wFcKInhzXru/DDnX1eetjVTDvNMNU4gaKDcZ4xM5RGYSDKs3tQA2f1jAwqjMtFvUoDqQL6k3n/ffKRBumGckXcv6ELDzE1Yl2htdYaJ9D+RuolMi4AZobS6FpVLWywxbZpEQzn3ZHp2GWgw3Js9BqAU9eqokScqVZ3Ko+713X5xXJ/2tWg2fepP6F0jSvjAmFmKI0uf5utjAUDOstrm5iCquEy0PUdOpgKpdKunxpFww4bf8GvD/5lS7c/2EZUH3yRUnSwYvkCYmYojcLArMFhFzMaosz/PT/vnwy9LCVTLnr7Cv571H2aGiriwc09+P72Pgyk3WEa5FEerrEEW3wzBTAzlKaJyjdUh/wzu8bbtMlvKTRH6XRXFtpWJh4JKB3CD3f04+GtPf7gGtHmXhpdtgsOThHMDKVR12pzL4vg6opgyaigOkGDcn3JAgYzrBP4XJp1w4/29OPbGzpxut9fiqwBNaVGduX+KYSZoTQtlNdUG8G0qrC/3qAUGlzr7s37i3qyjAw/2NGHR7f14WRfXoNo2rbl9ylNsTCmEGaGydGJXde2rRmZRuEhPDoNezw0/qDJeP1JFzmmSelsETuOpPHNJztx6JTm1/lrIv6I0kxUK5anGGaGyVGD1QUBY/FYALObIv5ahPFQ9qS1+gNMj1KD6j3ysG7vAO5b36mu1Kxb9LTn6VeoZ/03GFMOM8PkKDLU64520lO3qDYBGA9NrehP5X0jaHbrrqMZ3PVUFyODv8zgCUqp0ct6YExNzAyTo8igAjqhxfpzm2LjRgZFhazmHvXlkWaapNToq2tP4Vi3vxZfNcLXKV1Cyh9YMKYmZobSLKLy7TRCz2DhjBmrMoJ6WrtpBO36snl/Evc83YX9J4fkBO2A/ZeUUiRjimNmmBxtpdMTDDhhxYOmmrC/deMYfp3Ah5mMokIBu5gS/d3a09jJFIloPbKM8DTlV8/G1MbMMDlKa1bIAM21YX9y3Rvjgu4rbcqyRniGxfLqx5ka9ahW9rTZ7/+lvkuV7os1pgRmhsmpo7rDIQfV8SBiunzVqB00T0kVRTJVwOa9KX+V2tZD/n6nugL/H1OafGe8gzAzTI7mTSzWlIpELOBPv37jVAyXz6/bmcTffv8UDpwcVsqkOUbfoGQE29/0HYaZYXKmUTlFhpmNUX+Rv+JCJKItJWmEXQO4+9878eyBFD3iaR2Cpljo6prGOxAzw+Roldu0MEOCZp5q9Fnby+v+tn2D+PLDJ8ZSI+1hpPUI2v7dtnR8h2JmmBz1JiW0YdiCtgrfBCGmS9sOpLB67Sls2pfCcL6odctfpbRSzXgHY2aYHG0EEKxNhPyF/MFQAK8cHcI9T3bi4Wd7tbGweps0sqxF/D8pJox3JGaGydH4QIO6VJfNrsBrp4fxpe+cwPe29mm8Qb1GX6Lupyw1Mn7m+W9U12Vz4t4jn1/kfeFjM3X2lzR28HGqgTKMi4JfogrTa8LeHTc0eDMbIzKCdrvTUk1tH2MYFw2fozTW4FXHgzKClmj+GaWZrCOjb8bPDFYzTIy2ldTKNC3uQTLjasKRtn28i5IprGA2Liq+RqnRa2WaRpZnUoZx0aFrIXyS0rWUFRHmUYZx0aLrP99MzfAfGYZhxbJhGIZhGIZhGIZhGIZhGIZhGIZhGIZhGIZhGIZhGIZhGIZhGIZhGIZhGIZhGIZhGIZhGIZhGIZhGIZhGIZhGIZhGIZhGIZhGIZhGIZhGIZhGIZhGIZhGIZhGIZhGIZhGIZhGIZhGIZhGIZhGIZhGIZhGMbZAPwHfgta3eY/EjoAAAAASUVORK5CYII="/>
          <p:cNvSpPr>
            <a:spLocks noChangeAspect="1" noChangeArrowheads="1"/>
          </p:cNvSpPr>
          <p:nvPr/>
        </p:nvSpPr>
        <p:spPr bwMode="auto">
          <a:xfrm>
            <a:off x="36512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22" name="Group 21"/>
          <p:cNvGrpSpPr/>
          <p:nvPr/>
        </p:nvGrpSpPr>
        <p:grpSpPr>
          <a:xfrm rot="21240444">
            <a:off x="747542" y="2694335"/>
            <a:ext cx="2262807" cy="2829695"/>
            <a:chOff x="2192064" y="2503336"/>
            <a:chExt cx="2262807" cy="2829695"/>
          </a:xfrm>
        </p:grpSpPr>
        <p:sp>
          <p:nvSpPr>
            <p:cNvPr id="20" name="Rectangle 19"/>
            <p:cNvSpPr/>
            <p:nvPr/>
          </p:nvSpPr>
          <p:spPr>
            <a:xfrm>
              <a:off x="2260859" y="2621441"/>
              <a:ext cx="1826433" cy="236381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192064" y="2655375"/>
              <a:ext cx="1801091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/>
                <a:t>Menu</a:t>
              </a:r>
            </a:p>
            <a:p>
              <a:pPr algn="ctr"/>
              <a:r>
                <a:rPr lang="en-GB" sz="2000" dirty="0"/>
                <a:t>Chocolate</a:t>
              </a:r>
            </a:p>
            <a:p>
              <a:pPr algn="ctr"/>
              <a:r>
                <a:rPr lang="en-GB" sz="2000" dirty="0"/>
                <a:t>Strawberry</a:t>
              </a:r>
            </a:p>
            <a:p>
              <a:pPr algn="ctr"/>
              <a:r>
                <a:rPr lang="en-GB" sz="2000" dirty="0"/>
                <a:t>Vanilla</a:t>
              </a:r>
            </a:p>
            <a:p>
              <a:pPr algn="ctr"/>
              <a:r>
                <a:rPr lang="en-GB" sz="2000" dirty="0"/>
                <a:t>Mint</a:t>
              </a:r>
            </a:p>
            <a:p>
              <a:pPr algn="ctr"/>
              <a:r>
                <a:rPr lang="en-GB" sz="1600" dirty="0"/>
                <a:t>With chocolate or strawberry sauce</a:t>
              </a:r>
            </a:p>
            <a:p>
              <a:pPr algn="ctr"/>
              <a:endParaRPr lang="en-GB" sz="2400" dirty="0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549054">
              <a:off x="3357589" y="2503336"/>
              <a:ext cx="1097282" cy="1021607"/>
            </a:xfrm>
            <a:prstGeom prst="rect">
              <a:avLst/>
            </a:prstGeom>
          </p:spPr>
        </p:pic>
      </p:grpSp>
      <p:sp>
        <p:nvSpPr>
          <p:cNvPr id="26" name="Rectangle 25"/>
          <p:cNvSpPr/>
          <p:nvPr/>
        </p:nvSpPr>
        <p:spPr>
          <a:xfrm>
            <a:off x="6303818" y="1328641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7812191" y="1328641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299346" y="1675133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7807719" y="1687165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6294874" y="2063190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7803247" y="2063190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6290402" y="2451247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7798775" y="2451247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6285930" y="2811594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7794303" y="2811594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6281458" y="3171941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7789831" y="3171941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6297598" y="3518433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7785359" y="3532288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6290401" y="3911670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7780887" y="3916699"/>
            <a:ext cx="1233055" cy="236921"/>
          </a:xfrm>
          <a:prstGeom prst="rect">
            <a:avLst/>
          </a:prstGeom>
          <a:solidFill>
            <a:srgbClr val="F9FA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6148211" y="1988447"/>
            <a:ext cx="3077651" cy="738569"/>
          </a:xfrm>
          <a:prstGeom prst="rect">
            <a:avLst/>
          </a:prstGeom>
          <a:solidFill>
            <a:srgbClr val="FF3399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6139952" y="2735490"/>
            <a:ext cx="3085910" cy="738569"/>
          </a:xfrm>
          <a:prstGeom prst="rect">
            <a:avLst/>
          </a:prstGeom>
          <a:solidFill>
            <a:srgbClr val="FFFF00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6139951" y="3469054"/>
            <a:ext cx="3085911" cy="749840"/>
          </a:xfrm>
          <a:prstGeom prst="rect">
            <a:avLst/>
          </a:prstGeom>
          <a:solidFill>
            <a:schemeClr val="accent6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2927077" y="3062548"/>
                <a:ext cx="31406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8</a:t>
                </a: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7077" y="3062548"/>
                <a:ext cx="3140697" cy="523220"/>
              </a:xfrm>
              <a:prstGeom prst="rect">
                <a:avLst/>
              </a:prstGeom>
              <a:blipFill>
                <a:blip r:embed="rId7"/>
                <a:stretch>
                  <a:fillRect l="-3883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2955734" y="3612815"/>
                <a:ext cx="31406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8</a:t>
                </a:r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5734" y="3612815"/>
                <a:ext cx="3140697" cy="523220"/>
              </a:xfrm>
              <a:prstGeom prst="rect">
                <a:avLst/>
              </a:prstGeom>
              <a:blipFill>
                <a:blip r:embed="rId8"/>
                <a:stretch>
                  <a:fillRect l="-4078"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6148211" y="1246410"/>
            <a:ext cx="3077651" cy="744096"/>
          </a:xfrm>
          <a:prstGeom prst="rect">
            <a:avLst/>
          </a:prstGeom>
          <a:solidFill>
            <a:schemeClr val="accent2">
              <a:lumMod val="50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3228109" y="4572000"/>
            <a:ext cx="5790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There are 8 different combinations.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313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3" grpId="0" animBg="1"/>
      <p:bldP spid="44" grpId="0" animBg="1"/>
      <p:bldP spid="45" grpId="0"/>
      <p:bldP spid="46" grpId="0"/>
      <p:bldP spid="25" grpId="0" animBg="1"/>
      <p:bldP spid="4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623369" y="622485"/>
            <a:ext cx="8941991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/>
              <a:t>The salad bar has 8 different salads on the menu.</a:t>
            </a:r>
          </a:p>
          <a:p>
            <a:r>
              <a:rPr lang="en-GB" sz="2600" dirty="0"/>
              <a:t>You can top your salad with salad cream, mayonnaise or chilli sauce.</a:t>
            </a:r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r>
              <a:rPr lang="en-GB" sz="2600" dirty="0"/>
              <a:t>How many different possible combinations are there?</a:t>
            </a:r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3274" y="1678268"/>
            <a:ext cx="747045" cy="747045"/>
          </a:xfrm>
          <a:prstGeom prst="rect">
            <a:avLst/>
          </a:prstGeom>
        </p:spPr>
      </p:pic>
      <p:sp>
        <p:nvSpPr>
          <p:cNvPr id="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06118" y="1820957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sp>
        <p:nvSpPr>
          <p:cNvPr id="16" name="AutoShape 2" descr="data:image/png;base64,%20iVBORw0KGgoAAAANSUhEUgAAAMMAAAC/CAYAAABDn2gQAAAAAXNSR0IArs4c6QAAAARnQU1BAACxjwv8YQUAAAAJcEhZcwAADsMAAA7DAcdvqGQAABr3SURBVHhe7Z0JlFz1eeXvq72rele3etPS2heEEIvBBiQDNoTg2NjJZHwO43Nmkolt7EzsZCa7ncXJOHGcxE4sxzOOw2qFEBMW2xobcBBoBQmBNoQ2hITQ1nt3VVd11/Lq5d7X3TaDurvKSEiN9f0OV7W9qm6q//d93/ffHgzDMAzDMAzDMAzDMAzDMAzDMAzDMAzDMAzDMAzDMAzDMAzDMAzDMAzDMAzDMAzDMAzDMAzDMAzDMAzDMAzDMAzDMAzDMAzDMAzDMAzDMAzDMAzDMAzDMAzDMAzDMAzDMAzDMAzDMAzDMAzDMAzDMN4OnNFb4/yj7z44chcBKjdy17hQjP0xjPNPmPoI9XGqnppGudQgZRgXFTXUXVSB8qhd1KPUX1HXUHVUjDKMi4IF1P2UzOA5cIpN02vygYCjCCFj/HdqJVVJGW8zliZdWPqop6mj1CWViVjde969IPDBX7jSyefdxac7+j/geVjI15ZSCeo1Kk8ZbwNmhgvPMHWMUmO/tr29MXDnJ96HG29YhqWL2wKOg9n9/ZnLi4Xi5W6xeAOP0d/sAKXoYZxDzAxTgwy1jo09+MrhjvdUxMKhT37qA1i+YhbedcUcrFg+W3+nhlQqMzebc1e6blGpU4o6SBnnCDPD1KKHurGvd3D6DdcvQPvcNjS31mPB/Easun4xlixuC2Yy2cpkMjM7lyu81y167+bxpylFFuMsMTNMLbqppt6+9PW3f/DKQPusBpbV9YhGA6ipjWL+vGZcf90itLc3hAaSQzXpwaH52WzhGs/zWvk+1ROqQYy3iJnhwqBBNvUgqetUXasaZ5hOXUd9pLGhauG171mIK69ewaNa4LrDKBZSiMQiqKutxOLFrVi1cgkaGqtCJ070NfcPZBYydZrN92rg7gRlRfZbwEag3z703arBq5Gqsc+iqime7v3Hut9EhajG0cc6tva2n1/urLn/f6KuYSk8twVF9zBvdeIPwmFFHQyH4BWLYATBrp1HsOaBzfi3R55DKjW8iQd9hXqCGqL0840yMTOceyqoZdSV1C3UPGo6G3Gc6UwgHo9WFgquV11d4WQGs960xionPTiMhQtbMHt2A95341LcsGoFFiy9hiZoYeNPwM1tY7NWBvWTP5cToCmiEeRzORw8cAo//MEOrFmzAbteel2R5ovU16heHWuUh5nh3BGl5lCfoD5IzayrS0Sbm2pU+KK2No6lS2YiGHQwo20a8q7L2zp4XhFtbawLwmFMn16HSEUtz/o0QaCVp/UY7/cyRdpHM6hdK7v6/wmGGC3CMfT3JfG9f9uEb9+3Ds9uP5pMZ10N5v0dddg/0CiJmeHccTv1mYqKyE1Ll7Qxp1+Mm25YhveuWuLnKlXVMZ7pPf9sDpcpfZDlgssU3wmywYcZATTI3MhjmS05Vbyvhp/ne07AK6gHVSf8iQlFw+DBeHrtNvz5Xz6Gp7cdVc/U10elsGKUwAroc8O1TIM+V1kZu/F/ffY2fOFPfxm/+JFrsHT5PL8nKFoRQTFfZIOvYCRoYeOvR7GoqKCSoY2NX2JJ4cgImr8n+8gkndRxPtSQwuTnraLLzw8E0NpSh2VtFRjoHYwfOtZ3TbHoaVDvRcpmxZbAzHD26Dv8o7bWuvf/j0/fGv2d3/4QWmY2IRRx0HmyF68e7kAsHEQk7DEILKLmsNE2UjVULQ0SpxgtfANIo6mQN8iI8ApvlR6VF8C9oodIVQVmNFejkm1/4wvHwv2prGbDbqZO+QcZE2JmeOsor1EP0S9Td9TXV7bcxOJ39+5jeGbdbtx77zPYuGkfkgNpzJrViGmNzWzTCyl1HhUpMWYAoQY/IkWEojtmBB1bfjarVAyBIBbW8+ewLtm843hTLu/P3FhPWXSYhPK/ZUMoh2mnbhyVxgVUODdEIqEA0yS0Nteiimfn669fhI/cfhXmzm1EQ+M8BMPtTIt0khZjBngjPC8xHSq6p2kGnsR/nBr9lH8ix4FDEwT7O3BszxF84DcewkuvdGmE+jZqr3+MMS5mhvJR/vJR6jPUJa2tdVWXLpuFGTPqccWKdlTEo1i8qAX19QlMq4+jtraGqVIt39UAz2Vt4Gge3ngmEPozeEyLDtMM6vwZiwZv8c/j8Fc99TqQ7MPH/+QHuPe7uwf47J3Ug/7rxriYGcpDSf0d1GdmzWq4/MMfugq//qlb0dBQibq6BM/4LgKRONszD/M0IFaJohdHIMBIwKL5J1/zRGbge0ZrBK/IRnw22Ssjg9Ijp+s0goP9+Ku7nsPnVz+DglvU2oh7qIl+iYueMzuujTejlqyBs19taqpZ9vdf+a/44p99FAsXKwpUjOToXg3c/FwUi5ewpV3Gb3UB03b1Dika6O1qf+O1Qb020oWKYh+NMP5Ywk+FN/pz3AKTuiCC/DgaQZFBo9xmhEkwM5RGDWil4zhzf/HDV4dvu3UFKiujKGTzKOTZiB22sdASNv42npS1klMFsr5WpTrSZO2PZvByTKNep7S+RzO5zxKlSLksnOwQUn0ZbN97CqFgQOuqd44cYEyEmaE0SpFaNTP01lsvQyQaYgTQ02rkrKedCE2gaUVibDnzRAYYiwRKg1y/18gtHEKR8rz+0dd0zFnAyBAY6GGKBjyx+TAOHevzGBn285UjIwcYE2FmKI26I91EIuocPdLNE3+MZigiVBGlCdRlmWL705y4yb7KURN4Wb/Ra9JdMfciTbCHwUM1giaZnmUvt1q/x99rKAlvcBBHXu3CV9c8jz2HOjUS/RDV4R9nTIiNM5RHUz7vvm/unMaK+XMa0N2VxNGjXZjexLSIaY6DOLOTqtFDJ6JIEx1lkbyfhujk+9J8TmaSUc4yGowSGEzBSfVh7ZN78cf/sAHrt7/eVSx66kHSPCX+UGMyzAzlMZ+69dUjXVUvvPgq7r1vPeuFAtpaatDYWM16QSPKGkPw86dxGG3sXp4nby1MUxp1bkzgBIMMViEEaIJDOw7in7+zDZ9bvR47D3Tql9FmA79PHdexxuScm1PSzy5xagX159S7pzdWxz98+1W45eeW470rl6KhcTrbdSM8jSz7TFYsK40qwM09z8NUH5zdVx8IOL5SA2nsffEgnt/4Er7x7WfRncyhrSGBIycH8sl0bgMPVZeqFkMYJTAzTM5nqV+piocve8+Vc/DpO2/Gh/7TtXBCmjLRwBbZzuZfwy9RAXaiqDAGv2pGBtUJXrFr9LmzQ5PznvzRbmzc8BI6ulJom9GAqxdNQ0usiH98aAfu+e7ufqZJj/HQv6Fs9LkEZobxUQHwPupvggFn3h98YiV+7ZO3YPaSdiAc4tk9wPRkAaWpSeXu2CIzuDTDi6NmOPsMNcTfZTCTRX9/Gg31lYjFIgw+BaC/E6dfPoI/ZLp0z2O71cW1mvo9ypaDToLVDOOjVWqfr62KXvoHv3Zt4Hd/42Y0LpjFlhRkATwyduCE5sJxtIR5stRoDJ1zeJw3wLP5K7x/bjrx1KsVjYZRVRkDTUsfuPrN6JIoEiEPM+pjeH7vycDp7rRcqzUN2sLSmAAzw5lojfJHK+ORO37pliWRv/jsjYi2NKMYYcPXVAe/8fNWU68DGmQrB5rISzIwHODbNbCmzzk3aNq250n69UY+1wuFEWDUaKsPY35TJdZte606lc5pguFTlC0FnYBzc4r62UKTiX5u3sy6yB23LkGsrgrFYBhegOcNf6qDGpwGzLr5MMv7msj65satxzrPSHma4DjLhX18j7r8z8NXXnThRirgOhFctawVN7xL+wxgEaXNx4wJMDOcibqG5jbWVTg3XdOOQo41QSQ6aoQx+LWxYRfzO9jQNWim1/RVygS65Xu8FBv/KbiFXawT9vLtYyPM54kgo1GiCrV1Cdz5ny/H9PqETH4TVWpA5KLFzHAmbVTsuitmIhB0mApN8hUx9Sm6B/3dK7zCAf9+0d0HN7/TN0oxv4e+UKo+VmS/OYK8jehHhUI0chjN06swd0atnlUtpNmDxjiYGc6kJxQMVJ7sGGSD4tej3pmRyUhvQq2NEUE1AM/6/t5GhSO+UOxiJNDiHJlAX/F5NMEYimT8r5gewvSaCs1c1bP6x3eFcSZmhjPpZcPp6ksOIUk5mgqdHWZ7Hq9B67mxr/CNt298/gKhojoziEBdHDte6UQ2px5WqMixrWMmwMxwJtqesXPngQ683sXGpG9oKD0SHcY1xNTEyecQcvPIp4awdt1BHD2hJQ34NjVemDOImeFMNKFtS2dvBs9sO+YPsgXSSWCQac87wRD8/RymR8F8mkZI4oFHduHxTa8ilcm9xFc3UuWOEl502DjDmSif6Mrm3Ft6B4Zq37WkCU3VERRzOTjRKAvSyJQ0hMYaApq0x6I/kOrHqX2v4oHHduAv7noOh4/363Wt3d5C2Sj0BJgZxkddQHMYHa6uqYzh/SvnIaipFFmm3CqqZQo2PL9IvcAEmMdp31V/Rz3XRe70afxo7VZ84etP44EfvozjHal9NMI/8lBNyTAjTIKZYXyUSnS5Re+6w6/3NdYmolg2ZxqcQo7NabQ9BUMjukBBQsEpGAwgl8ujf2AIO7YdxKP/ugl/v/pxfPlbm7DrUJc7mMlr87DfpLS4x4xQAjPDxJykjjPXvm7fkZ6aZQubMH9+AwKMDsWhIdYPjAqqrhUhdHueUydN385ksti0+SDuu38DHn5kKzZuOYQwC4ba6gp09GYcmvlhHnovpV4kowRmhslRulTB2mHBtj0nK+sqo86ctnpURIPwZIjc8JmGOE+m8IcRqIpYGPMWtuCW9y/HHT+/BL9y2yJcf9Vs/PuWI05P/5B2xHiESvpvMibFzDA5WtysBTJgw1pxoiOVmNtWi/aWGr/tBzQG4ZtitJbQviy6PU+m0IzVmto4Wmc2QlvfN8QDCA9nUJ2IYOP2Y9h/tEdbdagH6ZD/BmNSzAylUZWshTGJE52pqx98Yl8wX/BwybxGVFVq/YDr1xLeUIZZOWsKTejzTSFD6Nb/jLeFomasUkX+DrpfTKWBdAoxRov+VBb/b8Mr2vpyK7WduvDV/hTHzFAeyrl1NZ5VDrzorv2n8dxLHaiMRzGnrQaRiNY55OHkeZhMwfs/NoIfQs7D1yzzDTIbYqQKxCPo7EzhiU2vYihb0Eqi71FmhhKYGcpnMfXRhuowLm2LYt9rfdh5sAsne9KorYqhuaFqpLc1T1MobcrwLK15TT5sh37vkw54G9qkzKb6JTUAME1yGCXyhSLufnQXhrOF3TxC6xisiC6BmaF8tNfqNVfMSQQ+fnMz2mpD2L6/G1v2dODV4wPQiLVMMb0+gYCGgIsuGyYbqEyRY/qk+kKEtfGYUqhRnS3+Z/DnpQeBgT7fbMFoCC/sOck06bA7mMlpJ71/9Y81JsXMUB7MdXBlMODcMr85ho+takR7YwyXzq6Emy/gia0nsHVvJ46dHkBvchhViSgaWNjqTY5XpClYZKuxatBOZ3DNIPV7n/TJ/BOMNeifljEzyXB9vf7PCbBecRkZdu3vxENP7gvk8+4/8wgt97RxhhKYGcpDLfVTPOleunJZNVZRFWEHDVURLJwRx4q5lRgcHMITz53Ai/s7sPtQF42RQmNdHNNqK/wRYq1RVmP1FC1kDj+NYvRQ2iTDyBSlumf95/W6bDYafVgwo7dzxGwkWBFGL6PUXQ/vxLO7TuhicIoKe/wXjUkxM5SHFjtfzwb9rpuvqMGHr5uGbM5DKlNEbSKIGfURXDIrgcvaKzGQzPjF9U6a4oktR3HwWD9mtVSjujLqN+YwUxiNYntKndSQ1YhVY2hmrCtz8CepkYeYTvkmUcMXNIGe99Ov0UjTw9q4n6lRdpgf7fAtQaQzOWx4/jV87mvrFSE06KYd9WycoQzMDOWhFvnrPInPe/9lNbj5ijo2bl2nLYDBoQIKeQ/1VSG01rO4piGWz4ozI8r50WHji69j9YMv+vfDIR6fzqG+Jo4o6wu4HtMoNm6ZQWsmkiyAZRBFjX6mPTJMqp+PMyONXr1Ffd0jhXKSzyvlUmSREdSdG3Sw5rt7sPqBF3D05IC6U++mtul/wCiNmaE8mildBmrBx25qwPJ2XZSQZ/mIg1g04J/A08OuXwLUJUJoqYvgcpristkJ1MaDCPGFdVuP4cEnD2Lv4W5sf/kUU5khLGqvYyBw/Dw/lIj4YwZBfZiK7RxT/GGaQHVGZjR6yDCqN0ZX3mlJaigSRCAUxKGjPbifRvj819a7h471apPhL1M/oPhGoxz09zNKo32HvlNVEbzmy786G3d+oJlpUhEqA5TVZDIuevoLGBgssO2yQfMkHeKL/rUGedvRl8Nzh1J4+XgG23mb5Ak/5zqoqIjgv9x2CZbNa0D7rDqsvHwGM6giEowaDht5MZNFIEaTDOXgMAXSnk0Oz/7+vChGGTfrMjLl8dRzR/Clu7dg3+EeDGZyigT/pN+X8lf0GOVhZigPjTFo5ueydV+8BCsvrWZ7HNmrSKg41ghw70Ae3b0FZIZc/wSueldfcCwSQITh4URvDsd7cjjaOYxN+1M4cHIInXxPJBrxu2Ub6xNYddVMv/BeSoPMmF6JYJjpV2MC+ZyLOOuNYd7m8y52sCZ5mVFm/QvH8IIizcCwFiVp6shfU5YavQXMDOWxivpma31k8Tc+PQe3X6sCeiRVGUMNP8izdp71Q2d3Dr2MFFme5ZXRyDSqg6OsMUSOz4dojoM0w+7XhtDRn8WW/Ul0pVxGDA9DBQc1LLir4mHMaKri2T9HY1ThROcgKqJhHDs1QFMUNF9K3aU6+6s++D/U85Rd7/ktYmYoj6upxxkB6nasXo5LWCDnlQONg0yhYnaIKUxXdx7JNE2R81AojEQSmULplTKdylgQBX5OkpEkSnO8/HoGnakCDp0awn3PdMHfyRLQHvbanElXEBIygLbe0HNar6Cr8sgMLDCMs8HMUB4fo/560YyK5gd+dwEuYwE92lAnZGTLeLZQNvT+ZAFDw0VkqGFqtAPox+g4PVfDYnvX0SGsfaEXazZ2y23aCvK3KDV2Vs++IXSrhq/p5TrGOEeMxG2jFNoOb5rO9jXxENOh0l+baghFA/U2tTRG0NoUwezWKObOjPnrlN/IWO2hmuJbT3Xgsef79PAA9b+ptdQ+Stdk03O61oIm35kRzjFmhvJYon9a6qMshh0/tSkX1QwqplVExyuCfuE9uqHXj1GK1NGfxzd/1Imn9gxgcNjVdjX3Ud+iZETjPGBmKI0WyKivPlgRdeAxv3nzmb0cVCOkMy5Odeb46Cfvj4QCOM1i+1829+Dh57QxsX/W1+L9NVSasghwnjAzlEbTTVupQCIaxLREyJ8e/dOgmmAoW/THInQ7Vi/IVINMvb7++Gl8/4U+GUY9QbqKv0aO7Tps5xkzQ2m0WqyScpvqwkjni34Xarmo4WvK0UDSRd9AgY8ZXXiur4wFcKInhzXru/DDnX1eetjVTDvNMNU4gaKDcZ4xM5RGYSDKs3tQA2f1jAwqjMtFvUoDqQL6k3n/ffKRBumGckXcv6ELDzE1Yl2htdYaJ9D+RuolMi4AZobS6FpVLWywxbZpEQzn3ZHp2GWgw3Js9BqAU9eqokScqVZ3Ko+713X5xXJ/2tWg2fepP6F0jSvjAmFmKI0uf5utjAUDOstrm5iCquEy0PUdOpgKpdKunxpFww4bf8GvD/5lS7c/2EZUH3yRUnSwYvkCYmYojcLArMFhFzMaosz/PT/vnwy9LCVTLnr7Cv571H2aGiriwc09+P72Pgyk3WEa5FEerrEEW3wzBTAzlKaJyjdUh/wzu8bbtMlvKTRH6XRXFtpWJh4JKB3CD3f04+GtPf7gGtHmXhpdtgsOThHMDKVR12pzL4vg6opgyaigOkGDcn3JAgYzrBP4XJp1w4/29OPbGzpxut9fiqwBNaVGduX+KYSZoTQtlNdUG8G0qrC/3qAUGlzr7s37i3qyjAw/2NGHR7f14WRfXoNo2rbl9ylNsTCmEGaGydGJXde2rRmZRuEhPDoNezw0/qDJeP1JFzmmSelsETuOpPHNJztx6JTm1/lrIv6I0kxUK5anGGaGyVGD1QUBY/FYALObIv5ahPFQ9qS1+gNMj1KD6j3ysG7vAO5b36mu1Kxb9LTn6VeoZ/03GFMOM8PkKDLU64520lO3qDYBGA9NrehP5X0jaHbrrqMZ3PVUFyODv8zgCUqp0ct6YExNzAyTo8igAjqhxfpzm2LjRgZFhazmHvXlkWaapNToq2tP4Vi3vxZfNcLXKV1Cyh9YMKYmZobSLKLy7TRCz2DhjBmrMoJ6WrtpBO36snl/Evc83YX9J4fkBO2A/ZeUUiRjimNmmBxtpdMTDDhhxYOmmrC/deMYfp3Ah5mMokIBu5gS/d3a09jJFIloPbKM8DTlV8/G1MbMMDlKa1bIAM21YX9y3Rvjgu4rbcqyRniGxfLqx5ka9ahW9rTZ7/+lvkuV7os1pgRmhsmpo7rDIQfV8SBiunzVqB00T0kVRTJVwOa9KX+V2tZD/n6nugL/H1OafGe8gzAzTI7mTSzWlIpELOBPv37jVAyXz6/bmcTffv8UDpwcVsqkOUbfoGQE29/0HYaZYXKmUTlFhpmNUX+Rv+JCJKItJWmEXQO4+9878eyBFD3iaR2Cpljo6prGOxAzw+Roldu0MEOCZp5q9Fnby+v+tn2D+PLDJ8ZSI+1hpPUI2v7dtnR8h2JmmBz1JiW0YdiCtgrfBCGmS9sOpLB67Sls2pfCcL6odctfpbRSzXgHY2aYHG0EEKxNhPyF/MFQAK8cHcI9T3bi4Wd7tbGweps0sqxF/D8pJox3JGaGydH4QIO6VJfNrsBrp4fxpe+cwPe29mm8Qb1GX6Lupyw1Mn7m+W9U12Vz4t4jn1/kfeFjM3X2lzR28HGqgTKMi4JfogrTa8LeHTc0eDMbIzKCdrvTUk1tH2MYFw2fozTW4FXHgzKClmj+GaWZrCOjb8bPDFYzTIy2ldTKNC3uQTLjasKRtn28i5IprGA2Liq+RqnRa2WaRpZnUoZx0aFrIXyS0rWUFRHmUYZx0aLrP99MzfAfGYZhxbJhGIZhGIZhGIZhGIZhGIZhGIZhGIZhGIZhGIZhGIZhGIZhGIZhGIZhGIZhGIZhGIZhGIZhGIZhGIZhGIZhGIZhGIZhGIZhGIZhGIZhGIZhGIZhGIZhGIZhGIZhGIZhGIZhGIZhGIZhGIZhGIZhGIZhGMbZAPwHfgta3eY/EjoAAAAASUVORK5CYII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4" descr="data:image/png;base64,%20iVBORw0KGgoAAAANSUhEUgAAAMMAAAC/CAYAAABDn2gQAAAAAXNSR0IArs4c6QAAAARnQU1BAACxjwv8YQUAAAAJcEhZcwAADsMAAA7DAcdvqGQAABr3SURBVHhe7Z0JlFz1eeXvq72rele3etPS2heEEIvBBiQDNoTg2NjJZHwO43Nmkolt7EzsZCa7ncXJOHGcxE4sxzOOw2qFEBMW2xobcBBoBQmBNoQ2hITQ1nt3VVd11/Lq5d7X3TaDurvKSEiN9f0OV7W9qm6q//d93/ffHgzDMAzDMAzDMAzDMAzDMAzDMAzDMAzDMAzDMAzDMAzDMAzDMAzDMAzDMAzDMAzDMAzDMAzDMAzDMAzDMAzDMAzDMAzDMAzDMAzDMAzDMAzDMAzDMAzDMAzDMAzDMAzDMAzDMAzDMAzDMAzDMAzDMN4OnNFb4/yj7z44chcBKjdy17hQjP0xjPNPmPoI9XGqnppGudQgZRgXFTXUXVSB8qhd1KPUX1HXUHVUjDKMi4IF1P2UzOA5cIpN02vygYCjCCFj/HdqJVVJGW8zliZdWPqop6mj1CWViVjde969IPDBX7jSyefdxac7+j/geVjI15ZSCeo1Kk8ZbwNmhgvPMHWMUmO/tr29MXDnJ96HG29YhqWL2wKOg9n9/ZnLi4Xi5W6xeAOP0d/sAKXoYZxDzAxTgwy1jo09+MrhjvdUxMKhT37qA1i+YhbedcUcrFg+W3+nhlQqMzebc1e6blGpU4o6SBnnCDPD1KKHurGvd3D6DdcvQPvcNjS31mPB/Easun4xlixuC2Yy2cpkMjM7lyu81y167+bxpylFFuMsMTNMLbqppt6+9PW3f/DKQPusBpbV9YhGA6ipjWL+vGZcf90itLc3hAaSQzXpwaH52WzhGs/zWvk+1ROqQYy3iJnhwqBBNvUgqetUXasaZ5hOXUd9pLGhauG171mIK69ewaNa4LrDKBZSiMQiqKutxOLFrVi1cgkaGqtCJ070NfcPZBYydZrN92rg7gRlRfZbwEag3z703arBq5Gqsc+iqime7v3Hut9EhajG0cc6tva2n1/urLn/f6KuYSk8twVF9zBvdeIPwmFFHQyH4BWLYATBrp1HsOaBzfi3R55DKjW8iQd9hXqCGqL0840yMTOceyqoZdSV1C3UPGo6G3Gc6UwgHo9WFgquV11d4WQGs960xionPTiMhQtbMHt2A95341LcsGoFFiy9hiZoYeNPwM1tY7NWBvWTP5cToCmiEeRzORw8cAo//MEOrFmzAbteel2R5ovU16heHWuUh5nh3BGl5lCfoD5IzayrS0Sbm2pU+KK2No6lS2YiGHQwo20a8q7L2zp4XhFtbawLwmFMn16HSEUtz/o0QaCVp/UY7/cyRdpHM6hdK7v6/wmGGC3CMfT3JfG9f9uEb9+3Ds9uP5pMZ10N5v0dddg/0CiJmeHccTv1mYqKyE1Ll7Qxp1+Mm25YhveuWuLnKlXVMZ7pPf9sDpcpfZDlgssU3wmywYcZATTI3MhjmS05Vbyvhp/ne07AK6gHVSf8iQlFw+DBeHrtNvz5Xz6Gp7cdVc/U10elsGKUwAroc8O1TIM+V1kZu/F/ffY2fOFPfxm/+JFrsHT5PL8nKFoRQTFfZIOvYCRoYeOvR7GoqKCSoY2NX2JJ4cgImr8n+8gkndRxPtSQwuTnraLLzw8E0NpSh2VtFRjoHYwfOtZ3TbHoaVDvRcpmxZbAzHD26Dv8o7bWuvf/j0/fGv2d3/4QWmY2IRRx0HmyF68e7kAsHEQk7DEILKLmsNE2UjVULQ0SpxgtfANIo6mQN8iI8ApvlR6VF8C9oodIVQVmNFejkm1/4wvHwv2prGbDbqZO+QcZE2JmeOsor1EP0S9Td9TXV7bcxOJ39+5jeGbdbtx77zPYuGkfkgNpzJrViGmNzWzTCyl1HhUpMWYAoQY/IkWEojtmBB1bfjarVAyBIBbW8+ewLtm843hTLu/P3FhPWXSYhPK/ZUMoh2mnbhyVxgVUODdEIqEA0yS0Nteiimfn669fhI/cfhXmzm1EQ+M8BMPtTIt0khZjBngjPC8xHSq6p2kGnsR/nBr9lH8ix4FDEwT7O3BszxF84DcewkuvdGmE+jZqr3+MMS5mhvJR/vJR6jPUJa2tdVWXLpuFGTPqccWKdlTEo1i8qAX19QlMq4+jtraGqVIt39UAz2Vt4Gge3ngmEPozeEyLDtMM6vwZiwZv8c/j8Fc99TqQ7MPH/+QHuPe7uwf47J3Ug/7rxriYGcpDSf0d1GdmzWq4/MMfugq//qlb0dBQibq6BM/4LgKRONszD/M0IFaJohdHIMBIwKL5J1/zRGbge0ZrBK/IRnw22Ssjg9Ijp+s0goP9+Ku7nsPnVz+DglvU2oh7qIl+iYueMzuujTejlqyBs19taqpZ9vdf+a/44p99FAsXKwpUjOToXg3c/FwUi5ewpV3Gb3UB03b1Dika6O1qf+O1Qb020oWKYh+NMP5Ywk+FN/pz3AKTuiCC/DgaQZFBo9xmhEkwM5RGDWil4zhzf/HDV4dvu3UFKiujKGTzKOTZiB22sdASNv42npS1klMFsr5WpTrSZO2PZvByTKNep7S+RzO5zxKlSLksnOwQUn0ZbN97CqFgQOuqd44cYEyEmaE0SpFaNTP01lsvQyQaYgTQ02rkrKedCE2gaUVibDnzRAYYiwRKg1y/18gtHEKR8rz+0dd0zFnAyBAY6GGKBjyx+TAOHevzGBn285UjIwcYE2FmKI26I91EIuocPdLNE3+MZigiVBGlCdRlmWL705y4yb7KURN4Wb/Ra9JdMfciTbCHwUM1giaZnmUvt1q/x99rKAlvcBBHXu3CV9c8jz2HOjUS/RDV4R9nTIiNM5RHUz7vvm/unMaK+XMa0N2VxNGjXZjexLSIaY6DOLOTqtFDJ6JIEx1lkbyfhujk+9J8TmaSUc4yGowSGEzBSfVh7ZN78cf/sAHrt7/eVSx66kHSPCX+UGMyzAzlMZ+69dUjXVUvvPgq7r1vPeuFAtpaatDYWM16QSPKGkPw86dxGG3sXp4nby1MUxp1bkzgBIMMViEEaIJDOw7in7+zDZ9bvR47D3Tql9FmA79PHdexxuScm1PSzy5xagX159S7pzdWxz98+1W45eeW470rl6KhcTrbdSM8jSz7TFYsK40qwM09z8NUH5zdVx8IOL5SA2nsffEgnt/4Er7x7WfRncyhrSGBIycH8sl0bgMPVZeqFkMYJTAzTM5nqV+piocve8+Vc/DpO2/Gh/7TtXBCmjLRwBbZzuZfwy9RAXaiqDAGv2pGBtUJXrFr9LmzQ5PznvzRbmzc8BI6ulJom9GAqxdNQ0usiH98aAfu+e7ufqZJj/HQv6Fs9LkEZobxUQHwPupvggFn3h98YiV+7ZO3YPaSdiAc4tk9wPRkAaWpSeXu2CIzuDTDi6NmOPsMNcTfZTCTRX9/Gg31lYjFIgw+BaC/E6dfPoI/ZLp0z2O71cW1mvo9ypaDToLVDOOjVWqfr62KXvoHv3Zt4Hd/42Y0LpjFlhRkATwyduCE5sJxtIR5stRoDJ1zeJw3wLP5K7x/bjrx1KsVjYZRVRkDTUsfuPrN6JIoEiEPM+pjeH7vycDp7rRcqzUN2sLSmAAzw5lojfJHK+ORO37pliWRv/jsjYi2NKMYYcPXVAe/8fNWU68DGmQrB5rISzIwHODbNbCmzzk3aNq250n69UY+1wuFEWDUaKsPY35TJdZte606lc5pguFTlC0FnYBzc4r62UKTiX5u3sy6yB23LkGsrgrFYBhegOcNf6qDGpwGzLr5MMv7msj65satxzrPSHma4DjLhX18j7r8z8NXXnThRirgOhFctawVN7xL+wxgEaXNx4wJMDOcibqG5jbWVTg3XdOOQo41QSQ6aoQx+LWxYRfzO9jQNWim1/RVygS65Xu8FBv/KbiFXawT9vLtYyPM54kgo1GiCrV1Cdz5ny/H9PqETH4TVWpA5KLFzHAmbVTsuitmIhB0mApN8hUx9Sm6B/3dK7zCAf9+0d0HN7/TN0oxv4e+UKo+VmS/OYK8jehHhUI0chjN06swd0atnlUtpNmDxjiYGc6kJxQMVJ7sGGSD4tej3pmRyUhvQq2NEUE1AM/6/t5GhSO+UOxiJNDiHJlAX/F5NMEYimT8r5gewvSaCs1c1bP6x3eFcSZmhjPpZcPp6ksOIUk5mgqdHWZ7Hq9B67mxr/CNt298/gKhojoziEBdHDte6UQ2px5WqMixrWMmwMxwJtqesXPngQ683sXGpG9oKD0SHcY1xNTEyecQcvPIp4awdt1BHD2hJQ34NjVemDOImeFMNKFtS2dvBs9sO+YPsgXSSWCQac87wRD8/RymR8F8mkZI4oFHduHxTa8ilcm9xFc3UuWOEl502DjDmSif6Mrm3Ft6B4Zq37WkCU3VERRzOTjRKAvSyJQ0hMYaApq0x6I/kOrHqX2v4oHHduAv7noOh4/363Wt3d5C2Sj0BJgZxkddQHMYHa6uqYzh/SvnIaipFFmm3CqqZQo2PL9IvcAEmMdp31V/Rz3XRe70afxo7VZ84etP44EfvozjHal9NMI/8lBNyTAjTIKZYXyUSnS5Re+6w6/3NdYmolg2ZxqcQo7NabQ9BUMjukBBQsEpGAwgl8ujf2AIO7YdxKP/ugl/v/pxfPlbm7DrUJc7mMlr87DfpLS4x4xQAjPDxJykjjPXvm7fkZ6aZQubMH9+AwKMDsWhIdYPjAqqrhUhdHueUydN385ksti0+SDuu38DHn5kKzZuOYQwC4ba6gp09GYcmvlhHnovpV4kowRmhslRulTB2mHBtj0nK+sqo86ctnpURIPwZIjc8JmGOE+m8IcRqIpYGPMWtuCW9y/HHT+/BL9y2yJcf9Vs/PuWI05P/5B2xHiESvpvMibFzDA5WtysBTJgw1pxoiOVmNtWi/aWGr/tBzQG4ZtitJbQviy6PU+m0IzVmto4Wmc2QlvfN8QDCA9nUJ2IYOP2Y9h/tEdbdagH6ZD/BmNSzAylUZWshTGJE52pqx98Yl8wX/BwybxGVFVq/YDr1xLeUIZZOWsKTejzTSFD6Nb/jLeFomasUkX+DrpfTKWBdAoxRov+VBb/b8Mr2vpyK7WduvDV/hTHzFAeyrl1NZ5VDrzorv2n8dxLHaiMRzGnrQaRiNY55OHkeZhMwfs/NoIfQs7D1yzzDTIbYqQKxCPo7EzhiU2vYihb0Eqi71FmhhKYGcpnMfXRhuowLm2LYt9rfdh5sAsne9KorYqhuaFqpLc1T1MobcrwLK15TT5sh37vkw54G9qkzKb6JTUAME1yGCXyhSLufnQXhrOF3TxC6xisiC6BmaF8tNfqNVfMSQQ+fnMz2mpD2L6/G1v2dODV4wPQiLVMMb0+gYCGgIsuGyYbqEyRY/qk+kKEtfGYUqhRnS3+Z/DnpQeBgT7fbMFoCC/sOck06bA7mMlpJ71/9Y81JsXMUB7MdXBlMODcMr85ho+takR7YwyXzq6Emy/gia0nsHVvJ46dHkBvchhViSgaWNjqTY5XpClYZKuxatBOZ3DNIPV7n/TJ/BOMNeifljEzyXB9vf7PCbBecRkZdu3vxENP7gvk8+4/8wgt97RxhhKYGcpDLfVTPOleunJZNVZRFWEHDVURLJwRx4q5lRgcHMITz53Ai/s7sPtQF42RQmNdHNNqK/wRYq1RVmP1FC1kDj+NYvRQ2iTDyBSlumf95/W6bDYafVgwo7dzxGwkWBFGL6PUXQ/vxLO7TuhicIoKe/wXjUkxM5SHFjtfzwb9rpuvqMGHr5uGbM5DKlNEbSKIGfURXDIrgcvaKzGQzPjF9U6a4oktR3HwWD9mtVSjujLqN+YwUxiNYntKndSQ1YhVY2hmrCtz8CepkYeYTvkmUcMXNIGe99Ov0UjTw9q4n6lRdpgf7fAtQaQzOWx4/jV87mvrFSE06KYd9WycoQzMDOWhFvnrPInPe/9lNbj5ijo2bl2nLYDBoQIKeQ/1VSG01rO4piGWz4ozI8r50WHji69j9YMv+vfDIR6fzqG+Jo4o6wu4HtMoNm6ZQWsmkiyAZRBFjX6mPTJMqp+PMyONXr1Ffd0jhXKSzyvlUmSREdSdG3Sw5rt7sPqBF3D05IC6U++mtul/wCiNmaE8mildBmrBx25qwPJ2XZSQZ/mIg1g04J/A08OuXwLUJUJoqYvgcpristkJ1MaDCPGFdVuP4cEnD2Lv4W5sf/kUU5khLGqvYyBw/Dw/lIj4YwZBfZiK7RxT/GGaQHVGZjR6yDCqN0ZX3mlJaigSRCAUxKGjPbifRvj819a7h471apPhL1M/oPhGoxz09zNKo32HvlNVEbzmy786G3d+oJlpUhEqA5TVZDIuevoLGBgssO2yQfMkHeKL/rUGedvRl8Nzh1J4+XgG23mb5Ak/5zqoqIjgv9x2CZbNa0D7rDqsvHwGM6giEowaDht5MZNFIEaTDOXgMAXSnk0Oz/7+vChGGTfrMjLl8dRzR/Clu7dg3+EeDGZyigT/pN+X8lf0GOVhZigPjTFo5ueydV+8BCsvrWZ7HNmrSKg41ghw70Ae3b0FZIZc/wSueldfcCwSQITh4URvDsd7cjjaOYxN+1M4cHIInXxPJBrxu2Ub6xNYddVMv/BeSoPMmF6JYJjpV2MC+ZyLOOuNYd7m8y52sCZ5mVFm/QvH8IIizcCwFiVp6shfU5YavQXMDOWxivpma31k8Tc+PQe3X6sCeiRVGUMNP8izdp71Q2d3Dr2MFFme5ZXRyDSqg6OsMUSOz4dojoM0w+7XhtDRn8WW/Ul0pVxGDA9DBQc1LLir4mHMaKri2T9HY1ThROcgKqJhHDs1QFMUNF9K3aU6+6s++D/U85Rd7/ktYmYoj6upxxkB6nasXo5LWCDnlQONg0yhYnaIKUxXdx7JNE2R81AojEQSmULplTKdylgQBX5OkpEkSnO8/HoGnakCDp0awn3PdMHfyRLQHvbanElXEBIygLbe0HNar6Cr8sgMLDCMs8HMUB4fo/560YyK5gd+dwEuYwE92lAnZGTLeLZQNvT+ZAFDw0VkqGFqtAPox+g4PVfDYnvX0SGsfaEXazZ2y23aCvK3KDV2Vs++IXSrhq/p5TrGOEeMxG2jFNoOb5rO9jXxENOh0l+baghFA/U2tTRG0NoUwezWKObOjPnrlN/IWO2hmuJbT3Xgsef79PAA9b+ptdQ+Stdk03O61oIm35kRzjFmhvJYon9a6qMshh0/tSkX1QwqplVExyuCfuE9uqHXj1GK1NGfxzd/1Imn9gxgcNjVdjX3Ud+iZETjPGBmKI0WyKivPlgRdeAxv3nzmb0cVCOkMy5Odeb46Cfvj4QCOM1i+1829+Dh57QxsX/W1+L9NVSasghwnjAzlEbTTVupQCIaxLREyJ8e/dOgmmAoW/THInQ7Vi/IVINMvb7++Gl8/4U+GUY9QbqKv0aO7Tps5xkzQ2m0WqyScpvqwkjni34Xarmo4WvK0UDSRd9AgY8ZXXiur4wFcKInhzXru/DDnX1eetjVTDvNMNU4gaKDcZ4xM5RGYSDKs3tQA2f1jAwqjMtFvUoDqQL6k3n/ffKRBumGckXcv6ELDzE1Yl2htdYaJ9D+RuolMi4AZobS6FpVLWywxbZpEQzn3ZHp2GWgw3Js9BqAU9eqokScqVZ3Ko+713X5xXJ/2tWg2fepP6F0jSvjAmFmKI0uf5utjAUDOstrm5iCquEy0PUdOpgKpdKunxpFww4bf8GvD/5lS7c/2EZUH3yRUnSwYvkCYmYojcLArMFhFzMaosz/PT/vnwy9LCVTLnr7Cv571H2aGiriwc09+P72Pgyk3WEa5FEerrEEW3wzBTAzlKaJyjdUh/wzu8bbtMlvKTRH6XRXFtpWJh4JKB3CD3f04+GtPf7gGtHmXhpdtgsOThHMDKVR12pzL4vg6opgyaigOkGDcn3JAgYzrBP4XJp1w4/29OPbGzpxut9fiqwBNaVGduX+KYSZoTQtlNdUG8G0qrC/3qAUGlzr7s37i3qyjAw/2NGHR7f14WRfXoNo2rbl9ylNsTCmEGaGydGJXde2rRmZRuEhPDoNezw0/qDJeP1JFzmmSelsETuOpPHNJztx6JTm1/lrIv6I0kxUK5anGGaGyVGD1QUBY/FYALObIv5ahPFQ9qS1+gNMj1KD6j3ysG7vAO5b36mu1Kxb9LTn6VeoZ/03GFMOM8PkKDLU64520lO3qDYBGA9NrehP5X0jaHbrrqMZ3PVUFyODv8zgCUqp0ct6YExNzAyTo8igAjqhxfpzm2LjRgZFhazmHvXlkWaapNToq2tP4Vi3vxZfNcLXKV1Cyh9YMKYmZobSLKLy7TRCz2DhjBmrMoJ6WrtpBO36snl/Evc83YX9J4fkBO2A/ZeUUiRjimNmmBxtpdMTDDhhxYOmmrC/deMYfp3Ah5mMokIBu5gS/d3a09jJFIloPbKM8DTlV8/G1MbMMDlKa1bIAM21YX9y3Rvjgu4rbcqyRniGxfLqx5ka9ahW9rTZ7/+lvkuV7os1pgRmhsmpo7rDIQfV8SBiunzVqB00T0kVRTJVwOa9KX+V2tZD/n6nugL/H1OafGe8gzAzTI7mTSzWlIpELOBPv37jVAyXz6/bmcTffv8UDpwcVsqkOUbfoGQE29/0HYaZYXKmUTlFhpmNUX+Rv+JCJKItJWmEXQO4+9878eyBFD3iaR2Cpljo6prGOxAzw+Roldu0MEOCZp5q9Fnby+v+tn2D+PLDJ8ZSI+1hpPUI2v7dtnR8h2JmmBz1JiW0YdiCtgrfBCGmS9sOpLB67Sls2pfCcL6odctfpbRSzXgHY2aYHG0EEKxNhPyF/MFQAK8cHcI9T3bi4Wd7tbGweps0sqxF/D8pJox3JGaGydH4QIO6VJfNrsBrp4fxpe+cwPe29mm8Qb1GX6Lupyw1Mn7m+W9U12Vz4t4jn1/kfeFjM3X2lzR28HGqgTKMi4JfogrTa8LeHTc0eDMbIzKCdrvTUk1tH2MYFw2fozTW4FXHgzKClmj+GaWZrCOjb8bPDFYzTIy2ldTKNC3uQTLjasKRtn28i5IprGA2Liq+RqnRa2WaRpZnUoZx0aFrIXyS0rWUFRHmUYZx0aLrP99MzfAfGYZhxbJhGIZhGIZhGIZhGIZhGIZhGIZhGIZhGIZhGIZhGIZhGIZhGIZhGIZhGIZhGIZhGIZhGIZhGIZhGIZhGIZhGIZhGIZhGIZhGIZhGIZhGIZhGIZhGIZhGIZhGIZhGIZhGIZhGIZhGIZhGIZhGIZhGIZhGMbZAPwHfgta3eY/EjoAAAAASUVORK5CYII="/>
          <p:cNvSpPr>
            <a:spLocks noChangeAspect="1" noChangeArrowheads="1"/>
          </p:cNvSpPr>
          <p:nvPr/>
        </p:nvSpPr>
        <p:spPr bwMode="auto">
          <a:xfrm>
            <a:off x="36512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5" name="TextBox 44"/>
          <p:cNvSpPr txBox="1"/>
          <p:nvPr/>
        </p:nvSpPr>
        <p:spPr>
          <a:xfrm>
            <a:off x="745624" y="3314073"/>
            <a:ext cx="1940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Salad 1 + SC</a:t>
            </a:r>
          </a:p>
          <a:p>
            <a:pPr algn="l"/>
            <a:r>
              <a:rPr lang="en-GB" sz="2400" dirty="0"/>
              <a:t>Salad 1 + M</a:t>
            </a:r>
          </a:p>
          <a:p>
            <a:pPr algn="l"/>
            <a:r>
              <a:rPr lang="en-GB" sz="2400" dirty="0"/>
              <a:t>Salad 1 + CS</a:t>
            </a:r>
          </a:p>
          <a:p>
            <a:pPr algn="l"/>
            <a:endParaRPr lang="en-GB" sz="2400" dirty="0"/>
          </a:p>
        </p:txBody>
      </p:sp>
      <p:sp>
        <p:nvSpPr>
          <p:cNvPr id="47" name="TextBox 46"/>
          <p:cNvSpPr txBox="1"/>
          <p:nvPr/>
        </p:nvSpPr>
        <p:spPr>
          <a:xfrm>
            <a:off x="3616515" y="3314073"/>
            <a:ext cx="1940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Salad 2 + SC</a:t>
            </a:r>
          </a:p>
          <a:p>
            <a:pPr algn="l"/>
            <a:r>
              <a:rPr lang="en-GB" sz="2400" dirty="0"/>
              <a:t>Salad 2 + M</a:t>
            </a:r>
          </a:p>
          <a:p>
            <a:pPr algn="l"/>
            <a:r>
              <a:rPr lang="en-GB" sz="2400" dirty="0"/>
              <a:t>Salad 2 + CS</a:t>
            </a:r>
          </a:p>
          <a:p>
            <a:pPr algn="l"/>
            <a:endParaRPr lang="en-GB" sz="2400" dirty="0"/>
          </a:p>
        </p:txBody>
      </p:sp>
      <p:sp>
        <p:nvSpPr>
          <p:cNvPr id="48" name="TextBox 47"/>
          <p:cNvSpPr txBox="1"/>
          <p:nvPr/>
        </p:nvSpPr>
        <p:spPr>
          <a:xfrm>
            <a:off x="6407880" y="3314073"/>
            <a:ext cx="1940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Salad 3 + SC</a:t>
            </a:r>
          </a:p>
          <a:p>
            <a:pPr algn="l"/>
            <a:r>
              <a:rPr lang="en-GB" sz="2400" dirty="0"/>
              <a:t>Salad 3 + M</a:t>
            </a:r>
          </a:p>
          <a:p>
            <a:pPr algn="l"/>
            <a:r>
              <a:rPr lang="en-GB" sz="2400" dirty="0"/>
              <a:t>Salad 3 + CS</a:t>
            </a:r>
          </a:p>
          <a:p>
            <a:pPr algn="l"/>
            <a:endParaRPr lang="en-GB" sz="2400" dirty="0"/>
          </a:p>
        </p:txBody>
      </p:sp>
      <p:sp>
        <p:nvSpPr>
          <p:cNvPr id="49" name="TextBox 48"/>
          <p:cNvSpPr txBox="1"/>
          <p:nvPr/>
        </p:nvSpPr>
        <p:spPr>
          <a:xfrm>
            <a:off x="1468856" y="2789905"/>
            <a:ext cx="37817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GB" sz="24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841908" y="1886088"/>
            <a:ext cx="1879251" cy="1180263"/>
            <a:chOff x="841908" y="1886088"/>
            <a:chExt cx="1879251" cy="1180263"/>
          </a:xfrm>
        </p:grpSpPr>
        <p:grpSp>
          <p:nvGrpSpPr>
            <p:cNvPr id="13" name="Group 12"/>
            <p:cNvGrpSpPr/>
            <p:nvPr/>
          </p:nvGrpSpPr>
          <p:grpSpPr>
            <a:xfrm>
              <a:off x="841908" y="1886088"/>
              <a:ext cx="1879251" cy="1180263"/>
              <a:chOff x="3294614" y="1645736"/>
              <a:chExt cx="1879251" cy="118026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3294614" y="1645736"/>
                <a:ext cx="1879251" cy="1180263"/>
                <a:chOff x="3294614" y="1645736"/>
                <a:chExt cx="1879251" cy="1180263"/>
              </a:xfrm>
            </p:grpSpPr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>
                <a:blip r:embed="rId4">
                  <a:biLevel thresh="25000"/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94614" y="1676103"/>
                  <a:ext cx="707055" cy="1133475"/>
                </a:xfrm>
                <a:prstGeom prst="rect">
                  <a:avLst/>
                </a:prstGeom>
              </p:spPr>
            </p:pic>
            <p:pic>
              <p:nvPicPr>
                <p:cNvPr id="52" name="Picture 51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466810" y="1645736"/>
                  <a:ext cx="707055" cy="1133475"/>
                </a:xfrm>
                <a:prstGeom prst="rect">
                  <a:avLst/>
                </a:prstGeom>
              </p:spPr>
            </p:pic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05796" y="1940140"/>
                  <a:ext cx="870742" cy="885859"/>
                </a:xfrm>
                <a:prstGeom prst="rect">
                  <a:avLst/>
                </a:prstGeom>
              </p:spPr>
            </p:pic>
            <p:sp>
              <p:nvSpPr>
                <p:cNvPr id="7" name="Rounded Rectangle 6"/>
                <p:cNvSpPr/>
                <p:nvPr/>
              </p:nvSpPr>
              <p:spPr>
                <a:xfrm>
                  <a:off x="3516062" y="2223167"/>
                  <a:ext cx="288218" cy="351650"/>
                </a:xfrm>
                <a:prstGeom prst="roundRect">
                  <a:avLst/>
                </a:prstGeom>
                <a:solidFill>
                  <a:srgbClr val="92D050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9" name="Rounded Rectangle 8"/>
                <p:cNvSpPr/>
                <p:nvPr/>
              </p:nvSpPr>
              <p:spPr>
                <a:xfrm>
                  <a:off x="4028900" y="2239432"/>
                  <a:ext cx="422783" cy="435724"/>
                </a:xfrm>
                <a:prstGeom prst="roundRect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53" name="Rounded Rectangle 52"/>
              <p:cNvSpPr/>
              <p:nvPr/>
            </p:nvSpPr>
            <p:spPr>
              <a:xfrm>
                <a:off x="4690083" y="2184961"/>
                <a:ext cx="288218" cy="35165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Moon 10"/>
              <p:cNvSpPr/>
              <p:nvPr/>
            </p:nvSpPr>
            <p:spPr>
              <a:xfrm>
                <a:off x="4753718" y="2223167"/>
                <a:ext cx="99018" cy="313444"/>
              </a:xfrm>
              <a:prstGeom prst="moon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741" y="2514769"/>
              <a:ext cx="340302" cy="32294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4522" y="2463519"/>
              <a:ext cx="327939" cy="29636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3613282" y="1902093"/>
                <a:ext cx="31406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8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24</a:t>
                </a: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3282" y="1902093"/>
                <a:ext cx="3140697" cy="523220"/>
              </a:xfrm>
              <a:prstGeom prst="rect">
                <a:avLst/>
              </a:prstGeom>
              <a:blipFill>
                <a:blip r:embed="rId10"/>
                <a:stretch>
                  <a:fillRect l="-4078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/>
          <p:cNvSpPr txBox="1"/>
          <p:nvPr/>
        </p:nvSpPr>
        <p:spPr>
          <a:xfrm>
            <a:off x="617575" y="4720979"/>
            <a:ext cx="5790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There are 24 different combinations.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58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8" grpId="0"/>
      <p:bldP spid="49" grpId="0"/>
      <p:bldP spid="54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97927" y="622485"/>
            <a:ext cx="8941991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/>
              <a:t>A potato and 2 carrots costs £1 and 65p</a:t>
            </a:r>
          </a:p>
          <a:p>
            <a:endParaRPr lang="en-GB" sz="2600" dirty="0"/>
          </a:p>
          <a:p>
            <a:endParaRPr lang="en-GB" sz="2600" dirty="0"/>
          </a:p>
          <a:p>
            <a:r>
              <a:rPr lang="en-GB" sz="2600" dirty="0"/>
              <a:t>Mr Rose buys a potato and 3 carrots. </a:t>
            </a:r>
          </a:p>
          <a:p>
            <a:r>
              <a:rPr lang="en-GB" sz="2600" dirty="0"/>
              <a:t>He pays £1 and 80p</a:t>
            </a:r>
          </a:p>
          <a:p>
            <a:endParaRPr lang="en-GB" sz="2600" dirty="0"/>
          </a:p>
          <a:p>
            <a:r>
              <a:rPr lang="en-GB" sz="2600" dirty="0"/>
              <a:t>What is the price of one potato?</a:t>
            </a:r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3274" y="4629286"/>
            <a:ext cx="747045" cy="747045"/>
          </a:xfrm>
          <a:prstGeom prst="rect">
            <a:avLst/>
          </a:prstGeom>
        </p:spPr>
      </p:pic>
      <p:sp>
        <p:nvSpPr>
          <p:cNvPr id="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06118" y="4771975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sp>
        <p:nvSpPr>
          <p:cNvPr id="16" name="AutoShape 2" descr="data:image/png;base64,%20iVBORw0KGgoAAAANSUhEUgAAAMMAAAC/CAYAAABDn2gQAAAAAXNSR0IArs4c6QAAAARnQU1BAACxjwv8YQUAAAAJcEhZcwAADsMAAA7DAcdvqGQAABr3SURBVHhe7Z0JlFz1eeXvq72rele3etPS2heEEIvBBiQDNoTg2NjJZHwO43Nmkolt7EzsZCa7ncXJOHGcxE4sxzOOw2qFEBMW2xobcBBoBQmBNoQ2hITQ1nt3VVd11/Lq5d7X3TaDurvKSEiN9f0OV7W9qm6q//d93/ffHgzDMAzDMAzDMAzDMAzDMAzDMAzDMAzDMAzDMAzDMAzDMAzDMAzDMAzDMAzDMAzDMAzDMAzDMAzDMAzDMAzDMAzDMAzDMAzDMAzDMAzDMAzDMAzDMAzDMAzDMAzDMAzDMAzDMAzDMAzDMAzDMAzDMN4OnNFb4/yj7z44chcBKjdy17hQjP0xjPNPmPoI9XGqnppGudQgZRgXFTXUXVSB8qhd1KPUX1HXUHVUjDKMi4IF1P2UzOA5cIpN02vygYCjCCFj/HdqJVVJGW8zliZdWPqop6mj1CWViVjde969IPDBX7jSyefdxac7+j/geVjI15ZSCeo1Kk8ZbwNmhgvPMHWMUmO/tr29MXDnJ96HG29YhqWL2wKOg9n9/ZnLi4Xi5W6xeAOP0d/sAKXoYZxDzAxTgwy1jo09+MrhjvdUxMKhT37qA1i+YhbedcUcrFg+W3+nhlQqMzebc1e6blGpU4o6SBnnCDPD1KKHurGvd3D6DdcvQPvcNjS31mPB/Easun4xlixuC2Yy2cpkMjM7lyu81y167+bxpylFFuMsMTNMLbqppt6+9PW3f/DKQPusBpbV9YhGA6ipjWL+vGZcf90itLc3hAaSQzXpwaH52WzhGs/zWvk+1ROqQYy3iJnhwqBBNvUgqetUXasaZ5hOXUd9pLGhauG171mIK69ewaNa4LrDKBZSiMQiqKutxOLFrVi1cgkaGqtCJ070NfcPZBYydZrN92rg7gRlRfZbwEag3z703arBq5Gqsc+iqime7v3Hut9EhajG0cc6tva2n1/urLn/f6KuYSk8twVF9zBvdeIPwmFFHQyH4BWLYATBrp1HsOaBzfi3R55DKjW8iQd9hXqCGqL0840yMTOceyqoZdSV1C3UPGo6G3Gc6UwgHo9WFgquV11d4WQGs960xionPTiMhQtbMHt2A95341LcsGoFFiy9hiZoYeNPwM1tY7NWBvWTP5cToCmiEeRzORw8cAo//MEOrFmzAbteel2R5ovU16heHWuUh5nh3BGl5lCfoD5IzayrS0Sbm2pU+KK2No6lS2YiGHQwo20a8q7L2zp4XhFtbawLwmFMn16HSEUtz/o0QaCVp/UY7/cyRdpHM6hdK7v6/wmGGC3CMfT3JfG9f9uEb9+3Ds9uP5pMZ10N5v0dddg/0CiJmeHccTv1mYqKyE1Ll7Qxp1+Mm25YhveuWuLnKlXVMZ7pPf9sDpcpfZDlgssU3wmywYcZATTI3MhjmS05Vbyvhp/ne07AK6gHVSf8iQlFw+DBeHrtNvz5Xz6Gp7cdVc/U10elsGKUwAroc8O1TIM+V1kZu/F/ffY2fOFPfxm/+JFrsHT5PL8nKFoRQTFfZIOvYCRoYeOvR7GoqKCSoY2NX2JJ4cgImr8n+8gkndRxPtSQwuTnraLLzw8E0NpSh2VtFRjoHYwfOtZ3TbHoaVDvRcpmxZbAzHD26Dv8o7bWuvf/j0/fGv2d3/4QWmY2IRRx0HmyF68e7kAsHEQk7DEILKLmsNE2UjVULQ0SpxgtfANIo6mQN8iI8ApvlR6VF8C9oodIVQVmNFejkm1/4wvHwv2prGbDbqZO+QcZE2JmeOsor1EP0S9Td9TXV7bcxOJ39+5jeGbdbtx77zPYuGkfkgNpzJrViGmNzWzTCyl1HhUpMWYAoQY/IkWEojtmBB1bfjarVAyBIBbW8+ewLtm843hTLu/P3FhPWXSYhPK/ZUMoh2mnbhyVxgVUODdEIqEA0yS0Nteiimfn669fhI/cfhXmzm1EQ+M8BMPtTIt0khZjBngjPC8xHSq6p2kGnsR/nBr9lH8ix4FDEwT7O3BszxF84DcewkuvdGmE+jZqr3+MMS5mhvJR/vJR6jPUJa2tdVWXLpuFGTPqccWKdlTEo1i8qAX19QlMq4+jtraGqVIt39UAz2Vt4Gge3ngmEPozeEyLDtMM6vwZiwZv8c/j8Fc99TqQ7MPH/+QHuPe7uwf47J3Ug/7rxriYGcpDSf0d1GdmzWq4/MMfugq//qlb0dBQibq6BM/4LgKRONszD/M0IFaJohdHIMBIwKL5J1/zRGbge0ZrBK/IRnw22Ssjg9Ijp+s0goP9+Ku7nsPnVz+DglvU2oh7qIl+iYueMzuujTejlqyBs19taqpZ9vdf+a/44p99FAsXKwpUjOToXg3c/FwUi5ewpV3Gb3UB03b1Dika6O1qf+O1Qb020oWKYh+NMP5Ywk+FN/pz3AKTuiCC/DgaQZFBo9xmhEkwM5RGDWil4zhzf/HDV4dvu3UFKiujKGTzKOTZiB22sdASNv42npS1klMFsr5WpTrSZO2PZvByTKNep7S+RzO5zxKlSLksnOwQUn0ZbN97CqFgQOuqd44cYEyEmaE0SpFaNTP01lsvQyQaYgTQ02rkrKedCE2gaUVibDnzRAYYiwRKg1y/18gtHEKR8rz+0dd0zFnAyBAY6GGKBjyx+TAOHevzGBn285UjIwcYE2FmKI26I91EIuocPdLNE3+MZigiVBGlCdRlmWL705y4yb7KURN4Wb/Ra9JdMfciTbCHwUM1giaZnmUvt1q/x99rKAlvcBBHXu3CV9c8jz2HOjUS/RDV4R9nTIiNM5RHUz7vvm/unMaK+XMa0N2VxNGjXZjexLSIaY6DOLOTqtFDJ6JIEx1lkbyfhujk+9J8TmaSUc4yGowSGEzBSfVh7ZN78cf/sAHrt7/eVSx66kHSPCX+UGMyzAzlMZ+69dUjXVUvvPgq7r1vPeuFAtpaatDYWM16QSPKGkPw86dxGG3sXp4nby1MUxp1bkzgBIMMViEEaIJDOw7in7+zDZ9bvR47D3Tql9FmA79PHdexxuScm1PSzy5xagX159S7pzdWxz98+1W45eeW470rl6KhcTrbdSM8jSz7TFYsK40qwM09z8NUH5zdVx8IOL5SA2nsffEgnt/4Er7x7WfRncyhrSGBIycH8sl0bgMPVZeqFkMYJTAzTM5nqV+piocve8+Vc/DpO2/Gh/7TtXBCmjLRwBbZzuZfwy9RAXaiqDAGv2pGBtUJXrFr9LmzQ5PznvzRbmzc8BI6ulJom9GAqxdNQ0usiH98aAfu+e7ufqZJj/HQv6Fs9LkEZobxUQHwPupvggFn3h98YiV+7ZO3YPaSdiAc4tk9wPRkAaWpSeXu2CIzuDTDi6NmOPsMNcTfZTCTRX9/Gg31lYjFIgw+BaC/E6dfPoI/ZLp0z2O71cW1mvo9ypaDToLVDOOjVWqfr62KXvoHv3Zt4Hd/42Y0LpjFlhRkATwyduCE5sJxtIR5stRoDJ1zeJw3wLP5K7x/bjrx1KsVjYZRVRkDTUsfuPrN6JIoEiEPM+pjeH7vycDp7rRcqzUN2sLSmAAzw5lojfJHK+ORO37pliWRv/jsjYi2NKMYYcPXVAe/8fNWU68DGmQrB5rISzIwHODbNbCmzzk3aNq250n69UY+1wuFEWDUaKsPY35TJdZte606lc5pguFTlC0FnYBzc4r62UKTiX5u3sy6yB23LkGsrgrFYBhegOcNf6qDGpwGzLr5MMv7msj65satxzrPSHma4DjLhX18j7r8z8NXXnThRirgOhFctawVN7xL+wxgEaXNx4wJMDOcibqG5jbWVTg3XdOOQo41QSQ6aoQx+LWxYRfzO9jQNWim1/RVygS65Xu8FBv/KbiFXawT9vLtYyPM54kgo1GiCrV1Cdz5ny/H9PqETH4TVWpA5KLFzHAmbVTsuitmIhB0mApN8hUx9Sm6B/3dK7zCAf9+0d0HN7/TN0oxv4e+UKo+VmS/OYK8jehHhUI0chjN06swd0atnlUtpNmDxjiYGc6kJxQMVJ7sGGSD4tej3pmRyUhvQq2NEUE1AM/6/t5GhSO+UOxiJNDiHJlAX/F5NMEYimT8r5gewvSaCs1c1bP6x3eFcSZmhjPpZcPp6ksOIUk5mgqdHWZ7Hq9B67mxr/CNt298/gKhojoziEBdHDte6UQ2px5WqMixrWMmwMxwJtqesXPngQ683sXGpG9oKD0SHcY1xNTEyecQcvPIp4awdt1BHD2hJQ34NjVemDOImeFMNKFtS2dvBs9sO+YPsgXSSWCQac87wRD8/RymR8F8mkZI4oFHduHxTa8ilcm9xFc3UuWOEl502DjDmSif6Mrm3Ft6B4Zq37WkCU3VERRzOTjRKAvSyJQ0hMYaApq0x6I/kOrHqX2v4oHHduAv7noOh4/363Wt3d5C2Sj0BJgZxkddQHMYHa6uqYzh/SvnIaipFFmm3CqqZQo2PL9IvcAEmMdp31V/Rz3XRe70afxo7VZ84etP44EfvozjHal9NMI/8lBNyTAjTIKZYXyUSnS5Re+6w6/3NdYmolg2ZxqcQo7NabQ9BUMjukBBQsEpGAwgl8ujf2AIO7YdxKP/ugl/v/pxfPlbm7DrUJc7mMlr87DfpLS4x4xQAjPDxJykjjPXvm7fkZ6aZQubMH9+AwKMDsWhIdYPjAqqrhUhdHueUydN385ksti0+SDuu38DHn5kKzZuOYQwC4ba6gp09GYcmvlhHnovpV4kowRmhslRulTB2mHBtj0nK+sqo86ctnpURIPwZIjc8JmGOE+m8IcRqIpYGPMWtuCW9y/HHT+/BL9y2yJcf9Vs/PuWI05P/5B2xHiESvpvMibFzDA5WtysBTJgw1pxoiOVmNtWi/aWGr/tBzQG4ZtitJbQviy6PU+m0IzVmto4Wmc2QlvfN8QDCA9nUJ2IYOP2Y9h/tEdbdagH6ZD/BmNSzAylUZWshTGJE52pqx98Yl8wX/BwybxGVFVq/YDr1xLeUIZZOWsKTejzTSFD6Nb/jLeFomasUkX+DrpfTKWBdAoxRov+VBb/b8Mr2vpyK7WduvDV/hTHzFAeyrl1NZ5VDrzorv2n8dxLHaiMRzGnrQaRiNY55OHkeZhMwfs/NoIfQs7D1yzzDTIbYqQKxCPo7EzhiU2vYihb0Eqi71FmhhKYGcpnMfXRhuowLm2LYt9rfdh5sAsne9KorYqhuaFqpLc1T1MobcrwLK15TT5sh37vkw54G9qkzKb6JTUAME1yGCXyhSLufnQXhrOF3TxC6xisiC6BmaF8tNfqNVfMSQQ+fnMz2mpD2L6/G1v2dODV4wPQiLVMMb0+gYCGgIsuGyYbqEyRY/qk+kKEtfGYUqhRnS3+Z/DnpQeBgT7fbMFoCC/sOck06bA7mMlpJ71/9Y81JsXMUB7MdXBlMODcMr85ho+takR7YwyXzq6Emy/gia0nsHVvJ46dHkBvchhViSgaWNjqTY5XpClYZKuxatBOZ3DNIPV7n/TJ/BOMNeifljEzyXB9vf7PCbBecRkZdu3vxENP7gvk8+4/8wgt97RxhhKYGcpDLfVTPOleunJZNVZRFWEHDVURLJwRx4q5lRgcHMITz53Ai/s7sPtQF42RQmNdHNNqK/wRYq1RVmP1FC1kDj+NYvRQ2iTDyBSlumf95/W6bDYafVgwo7dzxGwkWBFGL6PUXQ/vxLO7TuhicIoKe/wXjUkxM5SHFjtfzwb9rpuvqMGHr5uGbM5DKlNEbSKIGfURXDIrgcvaKzGQzPjF9U6a4oktR3HwWD9mtVSjujLqN+YwUxiNYntKndSQ1YhVY2hmrCtz8CepkYeYTvkmUcMXNIGe99Ov0UjTw9q4n6lRdpgf7fAtQaQzOWx4/jV87mvrFSE06KYd9WycoQzMDOWhFvnrPInPe/9lNbj5ijo2bl2nLYDBoQIKeQ/1VSG01rO4piGWz4ozI8r50WHji69j9YMv+vfDIR6fzqG+Jo4o6wu4HtMoNm6ZQWsmkiyAZRBFjX6mPTJMqp+PMyONXr1Ffd0jhXKSzyvlUmSREdSdG3Sw5rt7sPqBF3D05IC6U++mtul/wCiNmaE8mildBmrBx25qwPJ2XZSQZ/mIg1g04J/A08OuXwLUJUJoqYvgcpristkJ1MaDCPGFdVuP4cEnD2Lv4W5sf/kUU5khLGqvYyBw/Dw/lIj4YwZBfZiK7RxT/GGaQHVGZjR6yDCqN0ZX3mlJaigSRCAUxKGjPbifRvj819a7h471apPhL1M/oPhGoxz09zNKo32HvlNVEbzmy786G3d+oJlpUhEqA5TVZDIuevoLGBgssO2yQfMkHeKL/rUGedvRl8Nzh1J4+XgG23mb5Ak/5zqoqIjgv9x2CZbNa0D7rDqsvHwGM6giEowaDht5MZNFIEaTDOXgMAXSnk0Oz/7+vChGGTfrMjLl8dRzR/Clu7dg3+EeDGZyigT/pN+X8lf0GOVhZigPjTFo5ueydV+8BCsvrWZ7HNmrSKg41ghw70Ae3b0FZIZc/wSueldfcCwSQITh4URvDsd7cjjaOYxN+1M4cHIInXxPJBrxu2Ub6xNYddVMv/BeSoPMmF6JYJjpV2MC+ZyLOOuNYd7m8y52sCZ5mVFm/QvH8IIizcCwFiVp6shfU5YavQXMDOWxivpma31k8Tc+PQe3X6sCeiRVGUMNP8izdp71Q2d3Dr2MFFme5ZXRyDSqg6OsMUSOz4dojoM0w+7XhtDRn8WW/Ul0pVxGDA9DBQc1LLir4mHMaKri2T9HY1ThROcgKqJhHDs1QFMUNF9K3aU6+6s++D/U85Rd7/ktYmYoj6upxxkB6nasXo5LWCDnlQONg0yhYnaIKUxXdx7JNE2R81AojEQSmULplTKdylgQBX5OkpEkSnO8/HoGnakCDp0awn3PdMHfyRLQHvbanElXEBIygLbe0HNar6Cr8sgMLDCMs8HMUB4fo/560YyK5gd+dwEuYwE92lAnZGTLeLZQNvT+ZAFDw0VkqGFqtAPox+g4PVfDYnvX0SGsfaEXazZ2y23aCvK3KDV2Vs++IXSrhq/p5TrGOEeMxG2jFNoOb5rO9jXxENOh0l+baghFA/U2tTRG0NoUwezWKObOjPnrlN/IWO2hmuJbT3Xgsef79PAA9b+ptdQ+Stdk03O61oIm35kRzjFmhvJYon9a6qMshh0/tSkX1QwqplVExyuCfuE9uqHXj1GK1NGfxzd/1Imn9gxgcNjVdjX3Ud+iZETjPGBmKI0WyKivPlgRdeAxv3nzmb0cVCOkMy5Odeb46Cfvj4QCOM1i+1829+Dh57QxsX/W1+L9NVSasghwnjAzlEbTTVupQCIaxLREyJ8e/dOgmmAoW/THInQ7Vi/IVINMvb7++Gl8/4U+GUY9QbqKv0aO7Tps5xkzQ2m0WqyScpvqwkjni34Xarmo4WvK0UDSRd9AgY8ZXXiur4wFcKInhzXru/DDnX1eetjVTDvNMNU4gaKDcZ4xM5RGYSDKs3tQA2f1jAwqjMtFvUoDqQL6k3n/ffKRBumGckXcv6ELDzE1Yl2htdYaJ9D+RuolMi4AZobS6FpVLWywxbZpEQzn3ZHp2GWgw3Js9BqAU9eqokScqVZ3Ko+713X5xXJ/2tWg2fepP6F0jSvjAmFmKI0uf5utjAUDOstrm5iCquEy0PUdOpgKpdKunxpFww4bf8GvD/5lS7c/2EZUH3yRUnSwYvkCYmYojcLArMFhFzMaosz/PT/vnwy9LCVTLnr7Cv571H2aGiriwc09+P72Pgyk3WEa5FEerrEEW3wzBTAzlKaJyjdUh/wzu8bbtMlvKTRH6XRXFtpWJh4JKB3CD3f04+GtPf7gGtHmXhpdtgsOThHMDKVR12pzL4vg6opgyaigOkGDcn3JAgYzrBP4XJp1w4/29OPbGzpxut9fiqwBNaVGduX+KYSZoTQtlNdUG8G0qrC/3qAUGlzr7s37i3qyjAw/2NGHR7f14WRfXoNo2rbl9ylNsTCmEGaGydGJXde2rRmZRuEhPDoNezw0/qDJeP1JFzmmSelsETuOpPHNJztx6JTm1/lrIv6I0kxUK5anGGaGyVGD1QUBY/FYALObIv5ahPFQ9qS1+gNMj1KD6j3ysG7vAO5b36mu1Kxb9LTn6VeoZ/03GFMOM8PkKDLU64520lO3qDYBGA9NrehP5X0jaHbrrqMZ3PVUFyODv8zgCUqp0ct6YExNzAyTo8igAjqhxfpzm2LjRgZFhazmHvXlkWaapNToq2tP4Vi3vxZfNcLXKV1Cyh9YMKYmZobSLKLy7TRCz2DhjBmrMoJ6WrtpBO36snl/Evc83YX9J4fkBO2A/ZeUUiRjimNmmBxtpdMTDDhhxYOmmrC/deMYfp3Ah5mMokIBu5gS/d3a09jJFIloPbKM8DTlV8/G1MbMMDlKa1bIAM21YX9y3Rvjgu4rbcqyRniGxfLqx5ka9ahW9rTZ7/+lvkuV7os1pgRmhsmpo7rDIQfV8SBiunzVqB00T0kVRTJVwOa9KX+V2tZD/n6nugL/H1OafGe8gzAzTI7mTSzWlIpELOBPv37jVAyXz6/bmcTffv8UDpwcVsqkOUbfoGQE29/0HYaZYXKmUTlFhpmNUX+Rv+JCJKItJWmEXQO4+9878eyBFD3iaR2Cpljo6prGOxAzw+Roldu0MEOCZp5q9Fnby+v+tn2D+PLDJ8ZSI+1hpPUI2v7dtnR8h2JmmBz1JiW0YdiCtgrfBCGmS9sOpLB67Sls2pfCcL6odctfpbRSzXgHY2aYHG0EEKxNhPyF/MFQAK8cHcI9T3bi4Wd7tbGweps0sqxF/D8pJox3JGaGydH4QIO6VJfNrsBrp4fxpe+cwPe29mm8Qb1GX6Lupyw1Mn7m+W9U12Vz4t4jn1/kfeFjM3X2lzR28HGqgTKMi4JfogrTa8LeHTc0eDMbIzKCdrvTUk1tH2MYFw2fozTW4FXHgzKClmj+GaWZrCOjb8bPDFYzTIy2ldTKNC3uQTLjasKRtn28i5IprGA2Liq+RqnRa2WaRpZnUoZx0aFrIXyS0rWUFRHmUYZx0aLrP99MzfAfGYZhxbJhGIZhGIZhGIZhGIZhGIZhGIZhGIZhGIZhGIZhGIZhGIZhGIZhGIZhGIZhGIZhGIZhGIZhGIZhGIZhGIZhGIZhGIZhGIZhGIZhGIZhGIZhGIZhGIZhGIZhGIZhGIZhGIZhGIZhGIZhGIZhGIZhGIZhGMbZAPwHfgta3eY/EjoAAAAASUVORK5CYII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4" descr="data:image/png;base64,%20iVBORw0KGgoAAAANSUhEUgAAAMMAAAC/CAYAAABDn2gQAAAAAXNSR0IArs4c6QAAAARnQU1BAACxjwv8YQUAAAAJcEhZcwAADsMAAA7DAcdvqGQAABr3SURBVHhe7Z0JlFz1eeXvq72rele3etPS2heEEIvBBiQDNoTg2NjJZHwO43Nmkolt7EzsZCa7ncXJOHGcxE4sxzOOw2qFEBMW2xobcBBoBQmBNoQ2hITQ1nt3VVd11/Lq5d7X3TaDurvKSEiN9f0OV7W9qm6q//d93/ffHgzDMAzDMAzDMAzDMAzDMAzDMAzDMAzDMAzDMAzDMAzDMAzDMAzDMAzDMAzDMAzDMAzDMAzDMAzDMAzDMAzDMAzDMAzDMAzDMAzDMAzDMAzDMAzDMAzDMAzDMAzDMAzDMAzDMAzDMAzDMAzDMAzDMN4OnNFb4/yj7z44chcBKjdy17hQjP0xjPNPmPoI9XGqnppGudQgZRgXFTXUXVSB8qhd1KPUX1HXUHVUjDKMi4IF1P2UzOA5cIpN02vygYCjCCFj/HdqJVVJGW8zliZdWPqop6mj1CWViVjde969IPDBX7jSyefdxac7+j/geVjI15ZSCeo1Kk8ZbwNmhgvPMHWMUmO/tr29MXDnJ96HG29YhqWL2wKOg9n9/ZnLi4Xi5W6xeAOP0d/sAKXoYZxDzAxTgwy1jo09+MrhjvdUxMKhT37qA1i+YhbedcUcrFg+W3+nhlQqMzebc1e6blGpU4o6SBnnCDPD1KKHurGvd3D6DdcvQPvcNjS31mPB/Easun4xlixuC2Yy2cpkMjM7lyu81y167+bxpylFFuMsMTNMLbqppt6+9PW3f/DKQPusBpbV9YhGA6ipjWL+vGZcf90itLc3hAaSQzXpwaH52WzhGs/zWvk+1ROqQYy3iJnhwqBBNvUgqetUXasaZ5hOXUd9pLGhauG171mIK69ewaNa4LrDKBZSiMQiqKutxOLFrVi1cgkaGqtCJ070NfcPZBYydZrN92rg7gRlRfZbwEag3z703arBq5Gqsc+iqime7v3Hut9EhajG0cc6tva2n1/urLn/f6KuYSk8twVF9zBvdeIPwmFFHQyH4BWLYATBrp1HsOaBzfi3R55DKjW8iQd9hXqCGqL0840yMTOceyqoZdSV1C3UPGo6G3Gc6UwgHo9WFgquV11d4WQGs960xionPTiMhQtbMHt2A95341LcsGoFFiy9hiZoYeNPwM1tY7NWBvWTP5cToCmiEeRzORw8cAo//MEOrFmzAbteel2R5ovU16heHWuUh5nh3BGl5lCfoD5IzayrS0Sbm2pU+KK2No6lS2YiGHQwo20a8q7L2zp4XhFtbawLwmFMn16HSEUtz/o0QaCVp/UY7/cyRdpHM6hdK7v6/wmGGC3CMfT3JfG9f9uEb9+3Ds9uP5pMZ10N5v0dddg/0CiJmeHccTv1mYqKyE1Ll7Qxp1+Mm25YhveuWuLnKlXVMZ7pPf9sDpcpfZDlgssU3wmywYcZATTI3MhjmS05Vbyvhp/ne07AK6gHVSf8iQlFw+DBeHrtNvz5Xz6Gp7cdVc/U10elsGKUwAroc8O1TIM+V1kZu/F/ffY2fOFPfxm/+JFrsHT5PL8nKFoRQTFfZIOvYCRoYeOvR7GoqKCSoY2NX2JJ4cgImr8n+8gkndRxPtSQwuTnraLLzw8E0NpSh2VtFRjoHYwfOtZ3TbHoaVDvRcpmxZbAzHD26Dv8o7bWuvf/j0/fGv2d3/4QWmY2IRRx0HmyF68e7kAsHEQk7DEILKLmsNE2UjVULQ0SpxgtfANIo6mQN8iI8ApvlR6VF8C9oodIVQVmNFejkm1/4wvHwv2prGbDbqZO+QcZE2JmeOsor1EP0S9Td9TXV7bcxOJ39+5jeGbdbtx77zPYuGkfkgNpzJrViGmNzWzTCyl1HhUpMWYAoQY/IkWEojtmBB1bfjarVAyBIBbW8+ewLtm843hTLu/P3FhPWXSYhPK/ZUMoh2mnbhyVxgVUODdEIqEA0yS0Nteiimfn669fhI/cfhXmzm1EQ+M8BMPtTIt0khZjBngjPC8xHSq6p2kGnsR/nBr9lH8ix4FDEwT7O3BszxF84DcewkuvdGmE+jZqr3+MMS5mhvJR/vJR6jPUJa2tdVWXLpuFGTPqccWKdlTEo1i8qAX19QlMq4+jtraGqVIt39UAz2Vt4Gge3ngmEPozeEyLDtMM6vwZiwZv8c/j8Fc99TqQ7MPH/+QHuPe7uwf47J3Ug/7rxriYGcpDSf0d1GdmzWq4/MMfugq//qlb0dBQibq6BM/4LgKRONszD/M0IFaJohdHIMBIwKL5J1/zRGbge0ZrBK/IRnw22Ssjg9Ijp+s0goP9+Ku7nsPnVz+DglvU2oh7qIl+iYueMzuujTejlqyBs19taqpZ9vdf+a/44p99FAsXKwpUjOToXg3c/FwUi5ewpV3Gb3UB03b1Dika6O1qf+O1Qb020oWKYh+NMP5Ywk+FN/pz3AKTuiCC/DgaQZFBo9xmhEkwM5RGDWil4zhzf/HDV4dvu3UFKiujKGTzKOTZiB22sdASNv42npS1klMFsr5WpTrSZO2PZvByTKNep7S+RzO5zxKlSLksnOwQUn0ZbN97CqFgQOuqd44cYEyEmaE0SpFaNTP01lsvQyQaYgTQ02rkrKedCE2gaUVibDnzRAYYiwRKg1y/18gtHEKR8rz+0dd0zFnAyBAY6GGKBjyx+TAOHevzGBn285UjIwcYE2FmKI26I91EIuocPdLNE3+MZigiVBGlCdRlmWL705y4yb7KURN4Wb/Ra9JdMfciTbCHwUM1giaZnmUvt1q/x99rKAlvcBBHXu3CV9c8jz2HOjUS/RDV4R9nTIiNM5RHUz7vvm/unMaK+XMa0N2VxNGjXZjexLSIaY6DOLOTqtFDJ6JIEx1lkbyfhujk+9J8TmaSUc4yGowSGEzBSfVh7ZN78cf/sAHrt7/eVSx66kHSPCX+UGMyzAzlMZ+69dUjXVUvvPgq7r1vPeuFAtpaatDYWM16QSPKGkPw86dxGG3sXp4nby1MUxp1bkzgBIMMViEEaIJDOw7in7+zDZ9bvR47D3Tql9FmA79PHdexxuScm1PSzy5xagX159S7pzdWxz98+1W45eeW470rl6KhcTrbdSM8jSz7TFYsK40qwM09z8NUH5zdVx8IOL5SA2nsffEgnt/4Er7x7WfRncyhrSGBIycH8sl0bgMPVZeqFkMYJTAzTM5nqV+piocve8+Vc/DpO2/Gh/7TtXBCmjLRwBbZzuZfwy9RAXaiqDAGv2pGBtUJXrFr9LmzQ5PznvzRbmzc8BI6ulJom9GAqxdNQ0usiH98aAfu+e7ufqZJj/HQv6Fs9LkEZobxUQHwPupvggFn3h98YiV+7ZO3YPaSdiAc4tk9wPRkAaWpSeXu2CIzuDTDi6NmOPsMNcTfZTCTRX9/Gg31lYjFIgw+BaC/E6dfPoI/ZLp0z2O71cW1mvo9ypaDToLVDOOjVWqfr62KXvoHv3Zt4Hd/42Y0LpjFlhRkATwyduCE5sJxtIR5stRoDJ1zeJw3wLP5K7x/bjrx1KsVjYZRVRkDTUsfuPrN6JIoEiEPM+pjeH7vycDp7rRcqzUN2sLSmAAzw5lojfJHK+ORO37pliWRv/jsjYi2NKMYYcPXVAe/8fNWU68DGmQrB5rISzIwHODbNbCmzzk3aNq250n69UY+1wuFEWDUaKsPY35TJdZte606lc5pguFTlC0FnYBzc4r62UKTiX5u3sy6yB23LkGsrgrFYBhegOcNf6qDGpwGzLr5MMv7msj65satxzrPSHma4DjLhX18j7r8z8NXXnThRirgOhFctawVN7xL+wxgEaXNx4wJMDOcibqG5jbWVTg3XdOOQo41QSQ6aoQx+LWxYRfzO9jQNWim1/RVygS65Xu8FBv/KbiFXawT9vLtYyPM54kgo1GiCrV1Cdz5ny/H9PqETH4TVWpA5KLFzHAmbVTsuitmIhB0mApN8hUx9Sm6B/3dK7zCAf9+0d0HN7/TN0oxv4e+UKo+VmS/OYK8jehHhUI0chjN06swd0atnlUtpNmDxjiYGc6kJxQMVJ7sGGSD4tej3pmRyUhvQq2NEUE1AM/6/t5GhSO+UOxiJNDiHJlAX/F5NMEYimT8r5gewvSaCs1c1bP6x3eFcSZmhjPpZcPp6ksOIUk5mgqdHWZ7Hq9B67mxr/CNt298/gKhojoziEBdHDte6UQ2px5WqMixrWMmwMxwJtqesXPngQ683sXGpG9oKD0SHcY1xNTEyecQcvPIp4awdt1BHD2hJQ34NjVemDOImeFMNKFtS2dvBs9sO+YPsgXSSWCQac87wRD8/RymR8F8mkZI4oFHduHxTa8ilcm9xFc3UuWOEl502DjDmSif6Mrm3Ft6B4Zq37WkCU3VERRzOTjRKAvSyJQ0hMYaApq0x6I/kOrHqX2v4oHHduAv7noOh4/363Wt3d5C2Sj0BJgZxkddQHMYHa6uqYzh/SvnIaipFFmm3CqqZQo2PL9IvcAEmMdp31V/Rz3XRe70afxo7VZ84etP44EfvozjHal9NMI/8lBNyTAjTIKZYXyUSnS5Re+6w6/3NdYmolg2ZxqcQo7NabQ9BUMjukBBQsEpGAwgl8ujf2AIO7YdxKP/ugl/v/pxfPlbm7DrUJc7mMlr87DfpLS4x4xQAjPDxJykjjPXvm7fkZ6aZQubMH9+AwKMDsWhIdYPjAqqrhUhdHueUydN385ksti0+SDuu38DHn5kKzZuOYQwC4ba6gp09GYcmvlhHnovpV4kowRmhslRulTB2mHBtj0nK+sqo86ctnpURIPwZIjc8JmGOE+m8IcRqIpYGPMWtuCW9y/HHT+/BL9y2yJcf9Vs/PuWI05P/5B2xHiESvpvMibFzDA5WtysBTJgw1pxoiOVmNtWi/aWGr/tBzQG4ZtitJbQviy6PU+m0IzVmto4Wmc2QlvfN8QDCA9nUJ2IYOP2Y9h/tEdbdagH6ZD/BmNSzAylUZWshTGJE52pqx98Yl8wX/BwybxGVFVq/YDr1xLeUIZZOWsKTejzTSFD6Nb/jLeFomasUkX+DrpfTKWBdAoxRov+VBb/b8Mr2vpyK7WduvDV/hTHzFAeyrl1NZ5VDrzorv2n8dxLHaiMRzGnrQaRiNY55OHkeZhMwfs/NoIfQs7D1yzzDTIbYqQKxCPo7EzhiU2vYihb0Eqi71FmhhKYGcpnMfXRhuowLm2LYt9rfdh5sAsne9KorYqhuaFqpLc1T1MobcrwLK15TT5sh37vkw54G9qkzKb6JTUAME1yGCXyhSLufnQXhrOF3TxC6xisiC6BmaF8tNfqNVfMSQQ+fnMz2mpD2L6/G1v2dODV4wPQiLVMMb0+gYCGgIsuGyYbqEyRY/qk+kKEtfGYUqhRnS3+Z/DnpQeBgT7fbMFoCC/sOck06bA7mMlpJ71/9Y81JsXMUB7MdXBlMODcMr85ho+takR7YwyXzq6Emy/gia0nsHVvJ46dHkBvchhViSgaWNjqTY5XpClYZKuxatBOZ3DNIPV7n/TJ/BOMNeifljEzyXB9vf7PCbBecRkZdu3vxENP7gvk8+4/8wgt97RxhhKYGcpDLfVTPOleunJZNVZRFWEHDVURLJwRx4q5lRgcHMITz53Ai/s7sPtQF42RQmNdHNNqK/wRYq1RVmP1FC1kDj+NYvRQ2iTDyBSlumf95/W6bDYafVgwo7dzxGwkWBFGL6PUXQ/vxLO7TuhicIoKe/wXjUkxM5SHFjtfzwb9rpuvqMGHr5uGbM5DKlNEbSKIGfURXDIrgcvaKzGQzPjF9U6a4oktR3HwWD9mtVSjujLqN+YwUxiNYntKndSQ1YhVY2hmrCtz8CepkYeYTvkmUcMXNIGe99Ov0UjTw9q4n6lRdpgf7fAtQaQzOWx4/jV87mvrFSE06KYd9WycoQzMDOWhFvnrPInPe/9lNbj5ijo2bl2nLYDBoQIKeQ/1VSG01rO4piGWz4ozI8r50WHji69j9YMv+vfDIR6fzqG+Jo4o6wu4HtMoNm6ZQWsmkiyAZRBFjX6mPTJMqp+PMyONXr1Ffd0jhXKSzyvlUmSREdSdG3Sw5rt7sPqBF3D05IC6U++mtul/wCiNmaE8mildBmrBx25qwPJ2XZSQZ/mIg1g04J/A08OuXwLUJUJoqYvgcpristkJ1MaDCPGFdVuP4cEnD2Lv4W5sf/kUU5khLGqvYyBw/Dw/lIj4YwZBfZiK7RxT/GGaQHVGZjR6yDCqN0ZX3mlJaigSRCAUxKGjPbifRvj819a7h471apPhL1M/oPhGoxz09zNKo32HvlNVEbzmy786G3d+oJlpUhEqA5TVZDIuevoLGBgssO2yQfMkHeKL/rUGedvRl8Nzh1J4+XgG23mb5Ak/5zqoqIjgv9x2CZbNa0D7rDqsvHwGM6giEowaDht5MZNFIEaTDOXgMAXSnk0Oz/7+vChGGTfrMjLl8dRzR/Clu7dg3+EeDGZyigT/pN+X8lf0GOVhZigPjTFo5ueydV+8BCsvrWZ7HNmrSKg41ghw70Ae3b0FZIZc/wSueldfcCwSQITh4URvDsd7cjjaOYxN+1M4cHIInXxPJBrxu2Ub6xNYddVMv/BeSoPMmF6JYJjpV2MC+ZyLOOuNYd7m8y52sCZ5mVFm/QvH8IIizcCwFiVp6shfU5YavQXMDOWxivpma31k8Tc+PQe3X6sCeiRVGUMNP8izdp71Q2d3Dr2MFFme5ZXRyDSqg6OsMUSOz4dojoM0w+7XhtDRn8WW/Ul0pVxGDA9DBQc1LLir4mHMaKri2T9HY1ThROcgKqJhHDs1QFMUNF9K3aU6+6s++D/U85Rd7/ktYmYoj6upxxkB6nasXo5LWCDnlQONg0yhYnaIKUxXdx7JNE2R81AojEQSmULplTKdylgQBX5OkpEkSnO8/HoGnakCDp0awn3PdMHfyRLQHvbanElXEBIygLbe0HNar6Cr8sgMLDCMs8HMUB4fo/560YyK5gd+dwEuYwE92lAnZGTLeLZQNvT+ZAFDw0VkqGFqtAPox+g4PVfDYnvX0SGsfaEXazZ2y23aCvK3KDV2Vs++IXSrhq/p5TrGOEeMxG2jFNoOb5rO9jXxENOh0l+baghFA/U2tTRG0NoUwezWKObOjPnrlN/IWO2hmuJbT3Xgsef79PAA9b+ptdQ+Stdk03O61oIm35kRzjFmhvJYon9a6qMshh0/tSkX1QwqplVExyuCfuE9uqHXj1GK1NGfxzd/1Imn9gxgcNjVdjX3Ud+iZETjPGBmKI0WyKivPlgRdeAxv3nzmb0cVCOkMy5Odeb46Cfvj4QCOM1i+1829+Dh57QxsX/W1+L9NVSasghwnjAzlEbTTVupQCIaxLREyJ8e/dOgmmAoW/THInQ7Vi/IVINMvb7++Gl8/4U+GUY9QbqKv0aO7Tps5xkzQ2m0WqyScpvqwkjni34Xarmo4WvK0UDSRd9AgY8ZXXiur4wFcKInhzXru/DDnX1eetjVTDvNMNU4gaKDcZ4xM5RGYSDKs3tQA2f1jAwqjMtFvUoDqQL6k3n/ffKRBumGckXcv6ELDzE1Yl2htdYaJ9D+RuolMi4AZobS6FpVLWywxbZpEQzn3ZHp2GWgw3Js9BqAU9eqokScqVZ3Ko+713X5xXJ/2tWg2fepP6F0jSvjAmFmKI0uf5utjAUDOstrm5iCquEy0PUdOpgKpdKunxpFww4bf8GvD/5lS7c/2EZUH3yRUnSwYvkCYmYojcLArMFhFzMaosz/PT/vnwy9LCVTLnr7Cv571H2aGiriwc09+P72Pgyk3WEa5FEerrEEW3wzBTAzlKaJyjdUh/wzu8bbtMlvKTRH6XRXFtpWJh4JKB3CD3f04+GtPf7gGtHmXhpdtgsOThHMDKVR12pzL4vg6opgyaigOkGDcn3JAgYzrBP4XJp1w4/29OPbGzpxut9fiqwBNaVGduX+KYSZoTQtlNdUG8G0qrC/3qAUGlzr7s37i3qyjAw/2NGHR7f14WRfXoNo2rbl9ylNsTCmEGaGydGJXde2rRmZRuEhPDoNezw0/qDJeP1JFzmmSelsETuOpPHNJztx6JTm1/lrIv6I0kxUK5anGGaGyVGD1QUBY/FYALObIv5ahPFQ9qS1+gNMj1KD6j3ysG7vAO5b36mu1Kxb9LTn6VeoZ/03GFMOM8PkKDLU64520lO3qDYBGA9NrehP5X0jaHbrrqMZ3PVUFyODv8zgCUqp0ct6YExNzAyTo8igAjqhxfpzm2LjRgZFhazmHvXlkWaapNToq2tP4Vi3vxZfNcLXKV1Cyh9YMKYmZobSLKLy7TRCz2DhjBmrMoJ6WrtpBO36snl/Evc83YX9J4fkBO2A/ZeUUiRjimNmmBxtpdMTDDhhxYOmmrC/deMYfp3Ah5mMokIBu5gS/d3a09jJFIloPbKM8DTlV8/G1MbMMDlKa1bIAM21YX9y3Rvjgu4rbcqyRniGxfLqx5ka9ahW9rTZ7/+lvkuV7os1pgRmhsmpo7rDIQfV8SBiunzVqB00T0kVRTJVwOa9KX+V2tZD/n6nugL/H1OafGe8gzAzTI7mTSzWlIpELOBPv37jVAyXz6/bmcTffv8UDpwcVsqkOUbfoGQE29/0HYaZYXKmUTlFhpmNUX+Rv+JCJKItJWmEXQO4+9878eyBFD3iaR2Cpljo6prGOxAzw+Roldu0MEOCZp5q9Fnby+v+tn2D+PLDJ8ZSI+1hpPUI2v7dtnR8h2JmmBz1JiW0YdiCtgrfBCGmS9sOpLB67Sls2pfCcL6odctfpbRSzXgHY2aYHG0EEKxNhPyF/MFQAK8cHcI9T3bi4Wd7tbGweps0sqxF/D8pJox3JGaGydH4QIO6VJfNrsBrp4fxpe+cwPe29mm8Qb1GX6Lupyw1Mn7m+W9U12Vz4t4jn1/kfeFjM3X2lzR28HGqgTKMi4JfogrTa8LeHTc0eDMbIzKCdrvTUk1tH2MYFw2fozTW4FXHgzKClmj+GaWZrCOjb8bPDFYzTIy2ldTKNC3uQTLjasKRtn28i5IprGA2Liq+RqnRa2WaRpZnUoZx0aFrIXyS0rWUFRHmUYZx0aLrP99MzfAfGYZhxbJhGIZhGIZhGIZhGIZhGIZhGIZhGIZhGIZhGIZhGIZhGIZhGIZhGIZhGIZhGIZhGIZhGIZhGIZhGIZhGIZhGIZhGIZhGIZhGIZhGIZhGIZhGIZhGIZhGIZhGIZhGIZhGIZhGIZhGIZhGIZhGIZhGIZhGMbZAPwHfgta3eY/EjoAAAAASUVORK5CYII="/>
          <p:cNvSpPr>
            <a:spLocks noChangeAspect="1" noChangeArrowheads="1"/>
          </p:cNvSpPr>
          <p:nvPr/>
        </p:nvSpPr>
        <p:spPr bwMode="auto">
          <a:xfrm>
            <a:off x="36512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2281" y="641624"/>
            <a:ext cx="1250861" cy="15274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8151" y="836070"/>
            <a:ext cx="849921" cy="149452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6736" y="888948"/>
            <a:ext cx="849921" cy="1494525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8072358" y="1898564"/>
            <a:ext cx="1594966" cy="484909"/>
            <a:chOff x="3476257" y="3939925"/>
            <a:chExt cx="1594966" cy="484909"/>
          </a:xfrm>
        </p:grpSpPr>
        <p:sp>
          <p:nvSpPr>
            <p:cNvPr id="19" name="Flowchart: Off-page Connector 18"/>
            <p:cNvSpPr/>
            <p:nvPr/>
          </p:nvSpPr>
          <p:spPr>
            <a:xfrm rot="5205225">
              <a:off x="3860262" y="3555920"/>
              <a:ext cx="484909" cy="1252920"/>
            </a:xfrm>
            <a:prstGeom prst="flowChartOffpageConnector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 rot="21412698">
              <a:off x="3544384" y="3988558"/>
              <a:ext cx="15268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dirty="0"/>
                <a:t>£1 and 65p</a:t>
              </a:r>
            </a:p>
          </p:txBody>
        </p:sp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3502" y="2362917"/>
            <a:ext cx="1250861" cy="152749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9372" y="2557363"/>
            <a:ext cx="849921" cy="149452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17957" y="2610241"/>
            <a:ext cx="849921" cy="149452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7498" y="2695401"/>
            <a:ext cx="849921" cy="1494525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 rot="429999">
            <a:off x="7262150" y="3896402"/>
            <a:ext cx="1594966" cy="484909"/>
            <a:chOff x="3476257" y="3939925"/>
            <a:chExt cx="1594966" cy="484909"/>
          </a:xfrm>
        </p:grpSpPr>
        <p:sp>
          <p:nvSpPr>
            <p:cNvPr id="38" name="Flowchart: Off-page Connector 37"/>
            <p:cNvSpPr/>
            <p:nvPr/>
          </p:nvSpPr>
          <p:spPr>
            <a:xfrm rot="5205225">
              <a:off x="3860262" y="3555920"/>
              <a:ext cx="484909" cy="1252920"/>
            </a:xfrm>
            <a:prstGeom prst="flowChartOffpageConnector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TextBox 38"/>
            <p:cNvSpPr txBox="1"/>
            <p:nvPr/>
          </p:nvSpPr>
          <p:spPr>
            <a:xfrm rot="21452403">
              <a:off x="3544384" y="3988558"/>
              <a:ext cx="15268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dirty="0"/>
                <a:t>£1 and 80p</a:t>
              </a: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85847" y="2058544"/>
            <a:ext cx="1480271" cy="18785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4913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623369" y="622485"/>
            <a:ext cx="894199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</p:txBody>
      </p:sp>
      <p:sp>
        <p:nvSpPr>
          <p:cNvPr id="16" name="AutoShape 2" descr="data:image/png;base64,%20iVBORw0KGgoAAAANSUhEUgAAAMMAAAC/CAYAAABDn2gQAAAAAXNSR0IArs4c6QAAAARnQU1BAACxjwv8YQUAAAAJcEhZcwAADsMAAA7DAcdvqGQAABr3SURBVHhe7Z0JlFz1eeXvq72rele3etPS2heEEIvBBiQDNoTg2NjJZHwO43Nmkolt7EzsZCa7ncXJOHGcxE4sxzOOw2qFEBMW2xobcBBoBQmBNoQ2hITQ1nt3VVd11/Lq5d7X3TaDurvKSEiN9f0OV7W9qm6q//d93/ffHgzDMAzDMAzDMAzDMAzDMAzDMAzDMAzDMAzDMAzDMAzDMAzDMAzDMAzDMAzDMAzDMAzDMAzDMAzDMAzDMAzDMAzDMAzDMAzDMAzDMAzDMAzDMAzDMAzDMAzDMAzDMAzDMAzDMAzDMAzDMAzDMAzDMN4OnNFb4/yj7z44chcBKjdy17hQjP0xjPNPmPoI9XGqnppGudQgZRgXFTXUXVSB8qhd1KPUX1HXUHVUjDKMi4IF1P2UzOA5cIpN02vygYCjCCFj/HdqJVVJGW8zliZdWPqop6mj1CWViVjde969IPDBX7jSyefdxac7+j/geVjI15ZSCeo1Kk8ZbwNmhgvPMHWMUmO/tr29MXDnJ96HG29YhqWL2wKOg9n9/ZnLi4Xi5W6xeAOP0d/sAKXoYZxDzAxTgwy1jo09+MrhjvdUxMKhT37qA1i+YhbedcUcrFg+W3+nhlQqMzebc1e6blGpU4o6SBnnCDPD1KKHurGvd3D6DdcvQPvcNjS31mPB/Easun4xlixuC2Yy2cpkMjM7lyu81y167+bxpylFFuMsMTNMLbqppt6+9PW3f/DKQPusBpbV9YhGA6ipjWL+vGZcf90itLc3hAaSQzXpwaH52WzhGs/zWvk+1ROqQYy3iJnhwqBBNvUgqetUXasaZ5hOXUd9pLGhauG171mIK69ewaNa4LrDKBZSiMQiqKutxOLFrVi1cgkaGqtCJ070NfcPZBYydZrN92rg7gRlRfZbwEag3z703arBq5Gqsc+iqime7v3Hut9EhajG0cc6tva2n1/urLn/f6KuYSk8twVF9zBvdeIPwmFFHQyH4BWLYATBrp1HsOaBzfi3R55DKjW8iQd9hXqCGqL0840yMTOceyqoZdSV1C3UPGo6G3Gc6UwgHo9WFgquV11d4WQGs960xionPTiMhQtbMHt2A95341LcsGoFFiy9hiZoYeNPwM1tY7NWBvWTP5cToCmiEeRzORw8cAo//MEOrFmzAbteel2R5ovU16heHWuUh5nh3BGl5lCfoD5IzayrS0Sbm2pU+KK2No6lS2YiGHQwo20a8q7L2zp4XhFtbawLwmFMn16HSEUtz/o0QaCVp/UY7/cyRdpHM6hdK7v6/wmGGC3CMfT3JfG9f9uEb9+3Ds9uP5pMZ10N5v0dddg/0CiJmeHccTv1mYqKyE1Ll7Qxp1+Mm25YhveuWuLnKlXVMZ7pPf9sDpcpfZDlgssU3wmywYcZATTI3MhjmS05Vbyvhp/ne07AK6gHVSf8iQlFw+DBeHrtNvz5Xz6Gp7cdVc/U10elsGKUwAroc8O1TIM+V1kZu/F/ffY2fOFPfxm/+JFrsHT5PL8nKFoRQTFfZIOvYCRoYeOvR7GoqKCSoY2NX2JJ4cgImr8n+8gkndRxPtSQwuTnraLLzw8E0NpSh2VtFRjoHYwfOtZ3TbHoaVDvRcpmxZbAzHD26Dv8o7bWuvf/j0/fGv2d3/4QWmY2IRRx0HmyF68e7kAsHEQk7DEILKLmsNE2UjVULQ0SpxgtfANIo6mQN8iI8ApvlR6VF8C9oodIVQVmNFejkm1/4wvHwv2prGbDbqZO+QcZE2JmeOsor1EP0S9Td9TXV7bcxOJ39+5jeGbdbtx77zPYuGkfkgNpzJrViGmNzWzTCyl1HhUpMWYAoQY/IkWEojtmBB1bfjarVAyBIBbW8+ewLtm843hTLu/P3FhPWXSYhPK/ZUMoh2mnbhyVxgVUODdEIqEA0yS0Nteiimfn669fhI/cfhXmzm1EQ+M8BMPtTIt0khZjBngjPC8xHSq6p2kGnsR/nBr9lH8ix4FDEwT7O3BszxF84DcewkuvdGmE+jZqr3+MMS5mhvJR/vJR6jPUJa2tdVWXLpuFGTPqccWKdlTEo1i8qAX19QlMq4+jtraGqVIt39UAz2Vt4Gge3ngmEPozeEyLDtMM6vwZiwZv8c/j8Fc99TqQ7MPH/+QHuPe7uwf47J3Ug/7rxriYGcpDSf0d1GdmzWq4/MMfugq//qlb0dBQibq6BM/4LgKRONszD/M0IFaJohdHIMBIwKL5J1/zRGbge0ZrBK/IRnw22Ssjg9Ijp+s0goP9+Ku7nsPnVz+DglvU2oh7qIl+iYueMzuujTejlqyBs19taqpZ9vdf+a/44p99FAsXKwpUjOToXg3c/FwUi5ewpV3Gb3UB03b1Dika6O1qf+O1Qb020oWKYh+NMP5Ywk+FN/pz3AKTuiCC/DgaQZFBo9xmhEkwM5RGDWil4zhzf/HDV4dvu3UFKiujKGTzKOTZiB22sdASNv42npS1klMFsr5WpTrSZO2PZvByTKNep7S+RzO5zxKlSLksnOwQUn0ZbN97CqFgQOuqd44cYEyEmaE0SpFaNTP01lsvQyQaYgTQ02rkrKedCE2gaUVibDnzRAYYiwRKg1y/18gtHEKR8rz+0dd0zFnAyBAY6GGKBjyx+TAOHevzGBn285UjIwcYE2FmKI26I91EIuocPdLNE3+MZigiVBGlCdRlmWL705y4yb7KURN4Wb/Ra9JdMfciTbCHwUM1giaZnmUvt1q/x99rKAlvcBBHXu3CV9c8jz2HOjUS/RDV4R9nTIiNM5RHUz7vvm/unMaK+XMa0N2VxNGjXZjexLSIaY6DOLOTqtFDJ6JIEx1lkbyfhujk+9J8TmaSUc4yGowSGEzBSfVh7ZN78cf/sAHrt7/eVSx66kHSPCX+UGMyzAzlMZ+69dUjXVUvvPgq7r1vPeuFAtpaatDYWM16QSPKGkPw86dxGG3sXp4nby1MUxp1bkzgBIMMViEEaIJDOw7in7+zDZ9bvR47D3Tql9FmA79PHdexxuScm1PSzy5xagX159S7pzdWxz98+1W45eeW470rl6KhcTrbdSM8jSz7TFYsK40qwM09z8NUH5zdVx8IOL5SA2nsffEgnt/4Er7x7WfRncyhrSGBIycH8sl0bgMPVZeqFkMYJTAzTM5nqV+piocve8+Vc/DpO2/Gh/7TtXBCmjLRwBbZzuZfwy9RAXaiqDAGv2pGBtUJXrFr9LmzQ5PznvzRbmzc8BI6ulJom9GAqxdNQ0usiH98aAfu+e7ufqZJj/HQv6Fs9LkEZobxUQHwPupvggFn3h98YiV+7ZO3YPaSdiAc4tk9wPRkAaWpSeXu2CIzuDTDi6NmOPsMNcTfZTCTRX9/Gg31lYjFIgw+BaC/E6dfPoI/ZLp0z2O71cW1mvo9ypaDToLVDOOjVWqfr62KXvoHv3Zt4Hd/42Y0LpjFlhRkATwyduCE5sJxtIR5stRoDJ1zeJw3wLP5K7x/bjrx1KsVjYZRVRkDTUsfuPrN6JIoEiEPM+pjeH7vycDp7rRcqzUN2sLSmAAzw5lojfJHK+ORO37pliWRv/jsjYi2NKMYYcPXVAe/8fNWU68DGmQrB5rISzIwHODbNbCmzzk3aNq250n69UY+1wuFEWDUaKsPY35TJdZte606lc5pguFTlC0FnYBzc4r62UKTiX5u3sy6yB23LkGsrgrFYBhegOcNf6qDGpwGzLr5MMv7msj65satxzrPSHma4DjLhX18j7r8z8NXXnThRirgOhFctawVN7xL+wxgEaXNx4wJMDOcibqG5jbWVTg3XdOOQo41QSQ6aoQx+LWxYRfzO9jQNWim1/RVygS65Xu8FBv/KbiFXawT9vLtYyPM54kgo1GiCrV1Cdz5ny/H9PqETH4TVWpA5KLFzHAmbVTsuitmIhB0mApN8hUx9Sm6B/3dK7zCAf9+0d0HN7/TN0oxv4e+UKo+VmS/OYK8jehHhUI0chjN06swd0atnlUtpNmDxjiYGc6kJxQMVJ7sGGSD4tej3pmRyUhvQq2NEUE1AM/6/t5GhSO+UOxiJNDiHJlAX/F5NMEYimT8r5gewvSaCs1c1bP6x3eFcSZmhjPpZcPp6ksOIUk5mgqdHWZ7Hq9B67mxr/CNt298/gKhojoziEBdHDte6UQ2px5WqMixrWMmwMxwJtqesXPngQ683sXGpG9oKD0SHcY1xNTEyecQcvPIp4awdt1BHD2hJQ34NjVemDOImeFMNKFtS2dvBs9sO+YPsgXSSWCQac87wRD8/RymR8F8mkZI4oFHduHxTa8ilcm9xFc3UuWOEl502DjDmSif6Mrm3Ft6B4Zq37WkCU3VERRzOTjRKAvSyJQ0hMYaApq0x6I/kOrHqX2v4oHHduAv7noOh4/363Wt3d5C2Sj0BJgZxkddQHMYHa6uqYzh/SvnIaipFFmm3CqqZQo2PL9IvcAEmMdp31V/Rz3XRe70afxo7VZ84etP44EfvozjHal9NMI/8lBNyTAjTIKZYXyUSnS5Re+6w6/3NdYmolg2ZxqcQo7NabQ9BUMjukBBQsEpGAwgl8ujf2AIO7YdxKP/ugl/v/pxfPlbm7DrUJc7mMlr87DfpLS4x4xQAjPDxJykjjPXvm7fkZ6aZQubMH9+AwKMDsWhIdYPjAqqrhUhdHueUydN385ksti0+SDuu38DHn5kKzZuOYQwC4ba6gp09GYcmvlhHnovpV4kowRmhslRulTB2mHBtj0nK+sqo86ctnpURIPwZIjc8JmGOE+m8IcRqIpYGPMWtuCW9y/HHT+/BL9y2yJcf9Vs/PuWI05P/5B2xHiESvpvMibFzDA5WtysBTJgw1pxoiOVmNtWi/aWGr/tBzQG4ZtitJbQviy6PU+m0IzVmto4Wmc2QlvfN8QDCA9nUJ2IYOP2Y9h/tEdbdagH6ZD/BmNSzAylUZWshTGJE52pqx98Yl8wX/BwybxGVFVq/YDr1xLeUIZZOWsKTejzTSFD6Nb/jLeFomasUkX+DrpfTKWBdAoxRov+VBb/b8Mr2vpyK7WduvDV/hTHzFAeyrl1NZ5VDrzorv2n8dxLHaiMRzGnrQaRiNY55OHkeZhMwfs/NoIfQs7D1yzzDTIbYqQKxCPo7EzhiU2vYihb0Eqi71FmhhKYGcpnMfXRhuowLm2LYt9rfdh5sAsne9KorYqhuaFqpLc1T1MobcrwLK15TT5sh37vkw54G9qkzKb6JTUAME1yGCXyhSLufnQXhrOF3TxC6xisiC6BmaF8tNfqNVfMSQQ+fnMz2mpD2L6/G1v2dODV4wPQiLVMMb0+gYCGgIsuGyYbqEyRY/qk+kKEtfGYUqhRnS3+Z/DnpQeBgT7fbMFoCC/sOck06bA7mMlpJ71/9Y81JsXMUB7MdXBlMODcMr85ho+takR7YwyXzq6Emy/gia0nsHVvJ46dHkBvchhViSgaWNjqTY5XpClYZKuxatBOZ3DNIPV7n/TJ/BOMNeifljEzyXB9vf7PCbBecRkZdu3vxENP7gvk8+4/8wgt97RxhhKYGcpDLfVTPOleunJZNVZRFWEHDVURLJwRx4q5lRgcHMITz53Ai/s7sPtQF42RQmNdHNNqK/wRYq1RVmP1FC1kDj+NYvRQ2iTDyBSlumf95/W6bDYafVgwo7dzxGwkWBFGL6PUXQ/vxLO7TuhicIoKe/wXjUkxM5SHFjtfzwb9rpuvqMGHr5uGbM5DKlNEbSKIGfURXDIrgcvaKzGQzPjF9U6a4oktR3HwWD9mtVSjujLqN+YwUxiNYntKndSQ1YhVY2hmrCtz8CepkYeYTvkmUcMXNIGe99Ov0UjTw9q4n6lRdpgf7fAtQaQzOWx4/jV87mvrFSE06KYd9WycoQzMDOWhFvnrPInPe/9lNbj5ijo2bl2nLYDBoQIKeQ/1VSG01rO4piGWz4ozI8r50WHji69j9YMv+vfDIR6fzqG+Jo4o6wu4HtMoNm6ZQWsmkiyAZRBFjX6mPTJMqp+PMyONXr1Ffd0jhXKSzyvlUmSREdSdG3Sw5rt7sPqBF3D05IC6U++mtul/wCiNmaE8mildBmrBx25qwPJ2XZSQZ/mIg1g04J/A08OuXwLUJUJoqYvgcpristkJ1MaDCPGFdVuP4cEnD2Lv4W5sf/kUU5khLGqvYyBw/Dw/lIj4YwZBfZiK7RxT/GGaQHVGZjR6yDCqN0ZX3mlJaigSRCAUxKGjPbifRvj819a7h471apPhL1M/oPhGoxz09zNKo32HvlNVEbzmy786G3d+oJlpUhEqA5TVZDIuevoLGBgssO2yQfMkHeKL/rUGedvRl8Nzh1J4+XgG23mb5Ak/5zqoqIjgv9x2CZbNa0D7rDqsvHwGM6giEowaDht5MZNFIEaTDOXgMAXSnk0Oz/7+vChGGTfrMjLl8dRzR/Clu7dg3+EeDGZyigT/pN+X8lf0GOVhZigPjTFo5ueydV+8BCsvrWZ7HNmrSKg41ghw70Ae3b0FZIZc/wSueldfcCwSQITh4URvDsd7cjjaOYxN+1M4cHIInXxPJBrxu2Ub6xNYddVMv/BeSoPMmF6JYJjpV2MC+ZyLOOuNYd7m8y52sCZ5mVFm/QvH8IIizcCwFiVp6shfU5YavQXMDOWxivpma31k8Tc+PQe3X6sCeiRVGUMNP8izdp71Q2d3Dr2MFFme5ZXRyDSqg6OsMUSOz4dojoM0w+7XhtDRn8WW/Ul0pVxGDA9DBQc1LLir4mHMaKri2T9HY1ThROcgKqJhHDs1QFMUNF9K3aU6+6s++D/U85Rd7/ktYmYoj6upxxkB6nasXo5LWCDnlQONg0yhYnaIKUxXdx7JNE2R81AojEQSmULplTKdylgQBX5OkpEkSnO8/HoGnakCDp0awn3PdMHfyRLQHvbanElXEBIygLbe0HNar6Cr8sgMLDCMs8HMUB4fo/560YyK5gd+dwEuYwE92lAnZGTLeLZQNvT+ZAFDw0VkqGFqtAPox+g4PVfDYnvX0SGsfaEXazZ2y23aCvK3KDV2Vs++IXSrhq/p5TrGOEeMxG2jFNoOb5rO9jXxENOh0l+baghFA/U2tTRG0NoUwezWKObOjPnrlN/IWO2hmuJbT3Xgsef79PAA9b+ptdQ+Stdk03O61oIm35kRzjFmhvJYon9a6qMshh0/tSkX1QwqplVExyuCfuE9uqHXj1GK1NGfxzd/1Imn9gxgcNjVdjX3Ud+iZETjPGBmKI0WyKivPlgRdeAxv3nzmb0cVCOkMy5Odeb46Cfvj4QCOM1i+1829+Dh57QxsX/W1+L9NVSasghwnjAzlEbTTVupQCIaxLREyJ8e/dOgmmAoW/THInQ7Vi/IVINMvb7++Gl8/4U+GUY9QbqKv0aO7Tps5xkzQ2m0WqyScpvqwkjni34Xarmo4WvK0UDSRd9AgY8ZXXiur4wFcKInhzXru/DDnX1eetjVTDvNMNU4gaKDcZ4xM5RGYSDKs3tQA2f1jAwqjMtFvUoDqQL6k3n/ffKRBumGckXcv6ELDzE1Yl2htdYaJ9D+RuolMi4AZobS6FpVLWywxbZpEQzn3ZHp2GWgw3Js9BqAU9eqokScqVZ3Ko+713X5xXJ/2tWg2fepP6F0jSvjAmFmKI0uf5utjAUDOstrm5iCquEy0PUdOpgKpdKunxpFww4bf8GvD/5lS7c/2EZUH3yRUnSwYvkCYmYojcLArMFhFzMaosz/PT/vnwy9LCVTLnr7Cv571H2aGiriwc09+P72Pgyk3WEa5FEerrEEW3wzBTAzlKaJyjdUh/wzu8bbtMlvKTRH6XRXFtpWJh4JKB3CD3f04+GtPf7gGtHmXhpdtgsOThHMDKVR12pzL4vg6opgyaigOkGDcn3JAgYzrBP4XJp1w4/29OPbGzpxut9fiqwBNaVGduX+KYSZoTQtlNdUG8G0qrC/3qAUGlzr7s37i3qyjAw/2NGHR7f14WRfXoNo2rbl9ylNsTCmEGaGydGJXde2rRmZRuEhPDoNezw0/qDJeP1JFzmmSelsETuOpPHNJztx6JTm1/lrIv6I0kxUK5anGGaGyVGD1QUBY/FYALObIv5ahPFQ9qS1+gNMj1KD6j3ysG7vAO5b36mu1Kxb9LTn6VeoZ/03GFMOM8PkKDLU64520lO3qDYBGA9NrehP5X0jaHbrrqMZ3PVUFyODv8zgCUqp0ct6YExNzAyTo8igAjqhxfpzm2LjRgZFhazmHvXlkWaapNToq2tP4Vi3vxZfNcLXKV1Cyh9YMKYmZobSLKLy7TRCz2DhjBmrMoJ6WrtpBO36snl/Evc83YX9J4fkBO2A/ZeUUiRjimNmmBxtpdMTDDhhxYOmmrC/deMYfp3Ah5mMokIBu5gS/d3a09jJFIloPbKM8DTlV8/G1MbMMDlKa1bIAM21YX9y3Rvjgu4rbcqyRniGxfLqx5ka9ahW9rTZ7/+lvkuV7os1pgRmhsmpo7rDIQfV8SBiunzVqB00T0kVRTJVwOa9KX+V2tZD/n6nugL/H1OafGe8gzAzTI7mTSzWlIpELOBPv37jVAyXz6/bmcTffv8UDpwcVsqkOUbfoGQE29/0HYaZYXKmUTlFhpmNUX+Rv+JCJKItJWmEXQO4+9878eyBFD3iaR2Cpljo6prGOxAzw+Roldu0MEOCZp5q9Fnby+v+tn2D+PLDJ8ZSI+1hpPUI2v7dtnR8h2JmmBz1JiW0YdiCtgrfBCGmS9sOpLB67Sls2pfCcL6odctfpbRSzXgHY2aYHG0EEKxNhPyF/MFQAK8cHcI9T3bi4Wd7tbGweps0sqxF/D8pJox3JGaGydH4QIO6VJfNrsBrp4fxpe+cwPe29mm8Qb1GX6Lupyw1Mn7m+W9U12Vz4t4jn1/kfeFjM3X2lzR28HGqgTKMi4JfogrTa8LeHTc0eDMbIzKCdrvTUk1tH2MYFw2fozTW4FXHgzKClmj+GaWZrCOjb8bPDFYzTIy2ldTKNC3uQTLjasKRtn28i5IprGA2Liq+RqnRa2WaRpZnUoZx0aFrIXyS0rWUFRHmUYZx0aLrP99MzfAfGYZhxbJhGIZhGIZhGIZhGIZhGIZhGIZhGIZhGIZhGIZhGIZhGIZhGIZhGIZhGIZhGIZhGIZhGIZhGIZhGIZhGIZhGIZhGIZhGIZhGIZhGIZhGIZhGIZhGIZhGIZhGIZhGIZhGIZhGIZhGIZhGIZhGIZhGIZhGMbZAPwHfgta3eY/EjoAAAAASUVORK5CYII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4" descr="data:image/png;base64,%20iVBORw0KGgoAAAANSUhEUgAAAMMAAAC/CAYAAABDn2gQAAAAAXNSR0IArs4c6QAAAARnQU1BAACxjwv8YQUAAAAJcEhZcwAADsMAAA7DAcdvqGQAABr3SURBVHhe7Z0JlFz1eeXvq72rele3etPS2heEEIvBBiQDNoTg2NjJZHwO43Nmkolt7EzsZCa7ncXJOHGcxE4sxzOOw2qFEBMW2xobcBBoBQmBNoQ2hITQ1nt3VVd11/Lq5d7X3TaDurvKSEiN9f0OV7W9qm6q//d93/ffHgzDMAzDMAzDMAzDMAzDMAzDMAzDMAzDMAzDMAzDMAzDMAzDMAzDMAzDMAzDMAzDMAzDMAzDMAzDMAzDMAzDMAzDMAzDMAzDMAzDMAzDMAzDMAzDMAzDMAzDMAzDMAzDMAzDMAzDMAzDMAzDMAzDMN4OnNFb4/yj7z44chcBKjdy17hQjP0xjPNPmPoI9XGqnppGudQgZRgXFTXUXVSB8qhd1KPUX1HXUHVUjDKMi4IF1P2UzOA5cIpN02vygYCjCCFj/HdqJVVJGW8zliZdWPqop6mj1CWViVjde969IPDBX7jSyefdxac7+j/geVjI15ZSCeo1Kk8ZbwNmhgvPMHWMUmO/tr29MXDnJ96HG29YhqWL2wKOg9n9/ZnLi4Xi5W6xeAOP0d/sAKXoYZxDzAxTgwy1jo09+MrhjvdUxMKhT37qA1i+YhbedcUcrFg+W3+nhlQqMzebc1e6blGpU4o6SBnnCDPD1KKHurGvd3D6DdcvQPvcNjS31mPB/Easun4xlixuC2Yy2cpkMjM7lyu81y167+bxpylFFuMsMTNMLbqppt6+9PW3f/DKQPusBpbV9YhGA6ipjWL+vGZcf90itLc3hAaSQzXpwaH52WzhGs/zWvk+1ROqQYy3iJnhwqBBNvUgqetUXasaZ5hOXUd9pLGhauG171mIK69ewaNa4LrDKBZSiMQiqKutxOLFrVi1cgkaGqtCJ070NfcPZBYydZrN92rg7gRlRfZbwEag3z703arBq5Gqsc+iqime7v3Hut9EhajG0cc6tva2n1/urLn/f6KuYSk8twVF9zBvdeIPwmFFHQyH4BWLYATBrp1HsOaBzfi3R55DKjW8iQd9hXqCGqL0840yMTOceyqoZdSV1C3UPGo6G3Gc6UwgHo9WFgquV11d4WQGs960xionPTiMhQtbMHt2A95341LcsGoFFiy9hiZoYeNPwM1tY7NWBvWTP5cToCmiEeRzORw8cAo//MEOrFmzAbteel2R5ovU16heHWuUh5nh3BGl5lCfoD5IzayrS0Sbm2pU+KK2No6lS2YiGHQwo20a8q7L2zp4XhFtbawLwmFMn16HSEUtz/o0QaCVp/UY7/cyRdpHM6hdK7v6/wmGGC3CMfT3JfG9f9uEb9+3Ds9uP5pMZ10N5v0dddg/0CiJmeHccTv1mYqKyE1Ll7Qxp1+Mm25YhveuWuLnKlXVMZ7pPf9sDpcpfZDlgssU3wmywYcZATTI3MhjmS05Vbyvhp/ne07AK6gHVSf8iQlFw+DBeHrtNvz5Xz6Gp7cdVc/U10elsGKUwAroc8O1TIM+V1kZu/F/ffY2fOFPfxm/+JFrsHT5PL8nKFoRQTFfZIOvYCRoYeOvR7GoqKCSoY2NX2JJ4cgImr8n+8gkndRxPtSQwuTnraLLzw8E0NpSh2VtFRjoHYwfOtZ3TbHoaVDvRcpmxZbAzHD26Dv8o7bWuvf/j0/fGv2d3/4QWmY2IRRx0HmyF68e7kAsHEQk7DEILKLmsNE2UjVULQ0SpxgtfANIo6mQN8iI8ApvlR6VF8C9oodIVQVmNFejkm1/4wvHwv2prGbDbqZO+QcZE2JmeOsor1EP0S9Td9TXV7bcxOJ39+5jeGbdbtx77zPYuGkfkgNpzJrViGmNzWzTCyl1HhUpMWYAoQY/IkWEojtmBB1bfjarVAyBIBbW8+ewLtm843hTLu/P3FhPWXSYhPK/ZUMoh2mnbhyVxgVUODdEIqEA0yS0Nteiimfn669fhI/cfhXmzm1EQ+M8BMPtTIt0khZjBngjPC8xHSq6p2kGnsR/nBr9lH8ix4FDEwT7O3BszxF84DcewkuvdGmE+jZqr3+MMS5mhvJR/vJR6jPUJa2tdVWXLpuFGTPqccWKdlTEo1i8qAX19QlMq4+jtraGqVIt39UAz2Vt4Gge3ngmEPozeEyLDtMM6vwZiwZv8c/j8Fc99TqQ7MPH/+QHuPe7uwf47J3Ug/7rxriYGcpDSf0d1GdmzWq4/MMfugq//qlb0dBQibq6BM/4LgKRONszD/M0IFaJohdHIMBIwKL5J1/zRGbge0ZrBK/IRnw22Ssjg9Ijp+s0goP9+Ku7nsPnVz+DglvU2oh7qIl+iYueMzuujTejlqyBs19taqpZ9vdf+a/44p99FAsXKwpUjOToXg3c/FwUi5ewpV3Gb3UB03b1Dika6O1qf+O1Qb020oWKYh+NMP5Ywk+FN/pz3AKTuiCC/DgaQZFBo9xmhEkwM5RGDWil4zhzf/HDV4dvu3UFKiujKGTzKOTZiB22sdASNv42npS1klMFsr5WpTrSZO2PZvByTKNep7S+RzO5zxKlSLksnOwQUn0ZbN97CqFgQOuqd44cYEyEmaE0SpFaNTP01lsvQyQaYgTQ02rkrKedCE2gaUVibDnzRAYYiwRKg1y/18gtHEKR8rz+0dd0zFnAyBAY6GGKBjyx+TAOHevzGBn285UjIwcYE2FmKI26I91EIuocPdLNE3+MZigiVBGlCdRlmWL705y4yb7KURN4Wb/Ra9JdMfciTbCHwUM1giaZnmUvt1q/x99rKAlvcBBHXu3CV9c8jz2HOjUS/RDV4R9nTIiNM5RHUz7vvm/unMaK+XMa0N2VxNGjXZjexLSIaY6DOLOTqtFDJ6JIEx1lkbyfhujk+9J8TmaSUc4yGowSGEzBSfVh7ZN78cf/sAHrt7/eVSx66kHSPCX+UGMyzAzlMZ+69dUjXVUvvPgq7r1vPeuFAtpaatDYWM16QSPKGkPw86dxGG3sXp4nby1MUxp1bkzgBIMMViEEaIJDOw7in7+zDZ9bvR47D3Tql9FmA79PHdexxuScm1PSzy5xagX159S7pzdWxz98+1W45eeW470rl6KhcTrbdSM8jSz7TFYsK40qwM09z8NUH5zdVx8IOL5SA2nsffEgnt/4Er7x7WfRncyhrSGBIycH8sl0bgMPVZeqFkMYJTAzTM5nqV+piocve8+Vc/DpO2/Gh/7TtXBCmjLRwBbZzuZfwy9RAXaiqDAGv2pGBtUJXrFr9LmzQ5PznvzRbmzc8BI6ulJom9GAqxdNQ0usiH98aAfu+e7ufqZJj/HQv6Fs9LkEZobxUQHwPupvggFn3h98YiV+7ZO3YPaSdiAc4tk9wPRkAaWpSeXu2CIzuDTDi6NmOPsMNcTfZTCTRX9/Gg31lYjFIgw+BaC/E6dfPoI/ZLp0z2O71cW1mvo9ypaDToLVDOOjVWqfr62KXvoHv3Zt4Hd/42Y0LpjFlhRkATwyduCE5sJxtIR5stRoDJ1zeJw3wLP5K7x/bjrx1KsVjYZRVRkDTUsfuPrN6JIoEiEPM+pjeH7vycDp7rRcqzUN2sLSmAAzw5lojfJHK+ORO37pliWRv/jsjYi2NKMYYcPXVAe/8fNWU68DGmQrB5rISzIwHODbNbCmzzk3aNq250n69UY+1wuFEWDUaKsPY35TJdZte606lc5pguFTlC0FnYBzc4r62UKTiX5u3sy6yB23LkGsrgrFYBhegOcNf6qDGpwGzLr5MMv7msj65satxzrPSHma4DjLhX18j7r8z8NXXnThRirgOhFctawVN7xL+wxgEaXNx4wJMDOcibqG5jbWVTg3XdOOQo41QSQ6aoQx+LWxYRfzO9jQNWim1/RVygS65Xu8FBv/KbiFXawT9vLtYyPM54kgo1GiCrV1Cdz5ny/H9PqETH4TVWpA5KLFzHAmbVTsuitmIhB0mApN8hUx9Sm6B/3dK7zCAf9+0d0HN7/TN0oxv4e+UKo+VmS/OYK8jehHhUI0chjN06swd0atnlUtpNmDxjiYGc6kJxQMVJ7sGGSD4tej3pmRyUhvQq2NEUE1AM/6/t5GhSO+UOxiJNDiHJlAX/F5NMEYimT8r5gewvSaCs1c1bP6x3eFcSZmhjPpZcPp6ksOIUk5mgqdHWZ7Hq9B67mxr/CNt298/gKhojoziEBdHDte6UQ2px5WqMixrWMmwMxwJtqesXPngQ683sXGpG9oKD0SHcY1xNTEyecQcvPIp4awdt1BHD2hJQ34NjVemDOImeFMNKFtS2dvBs9sO+YPsgXSSWCQac87wRD8/RymR8F8mkZI4oFHduHxTa8ilcm9xFc3UuWOEl502DjDmSif6Mrm3Ft6B4Zq37WkCU3VERRzOTjRKAvSyJQ0hMYaApq0x6I/kOrHqX2v4oHHduAv7noOh4/363Wt3d5C2Sj0BJgZxkddQHMYHa6uqYzh/SvnIaipFFmm3CqqZQo2PL9IvcAEmMdp31V/Rz3XRe70afxo7VZ84etP44EfvozjHal9NMI/8lBNyTAjTIKZYXyUSnS5Re+6w6/3NdYmolg2ZxqcQo7NabQ9BUMjukBBQsEpGAwgl8ujf2AIO7YdxKP/ugl/v/pxfPlbm7DrUJc7mMlr87DfpLS4x4xQAjPDxJykjjPXvm7fkZ6aZQubMH9+AwKMDsWhIdYPjAqqrhUhdHueUydN385ksti0+SDuu38DHn5kKzZuOYQwC4ba6gp09GYcmvlhHnovpV4kowRmhslRulTB2mHBtj0nK+sqo86ctnpURIPwZIjc8JmGOE+m8IcRqIpYGPMWtuCW9y/HHT+/BL9y2yJcf9Vs/PuWI05P/5B2xHiESvpvMibFzDA5WtysBTJgw1pxoiOVmNtWi/aWGr/tBzQG4ZtitJbQviy6PU+m0IzVmto4Wmc2QlvfN8QDCA9nUJ2IYOP2Y9h/tEdbdagH6ZD/BmNSzAylUZWshTGJE52pqx98Yl8wX/BwybxGVFVq/YDr1xLeUIZZOWsKTejzTSFD6Nb/jLeFomasUkX+DrpfTKWBdAoxRov+VBb/b8Mr2vpyK7WduvDV/hTHzFAeyrl1NZ5VDrzorv2n8dxLHaiMRzGnrQaRiNY55OHkeZhMwfs/NoIfQs7D1yzzDTIbYqQKxCPo7EzhiU2vYihb0Eqi71FmhhKYGcpnMfXRhuowLm2LYt9rfdh5sAsne9KorYqhuaFqpLc1T1MobcrwLK15TT5sh37vkw54G9qkzKb6JTUAME1yGCXyhSLufnQXhrOF3TxC6xisiC6BmaF8tNfqNVfMSQQ+fnMz2mpD2L6/G1v2dODV4wPQiLVMMb0+gYCGgIsuGyYbqEyRY/qk+kKEtfGYUqhRnS3+Z/DnpQeBgT7fbMFoCC/sOck06bA7mMlpJ71/9Y81JsXMUB7MdXBlMODcMr85ho+takR7YwyXzq6Emy/gia0nsHVvJ46dHkBvchhViSgaWNjqTY5XpClYZKuxatBOZ3DNIPV7n/TJ/BOMNeifljEzyXB9vf7PCbBecRkZdu3vxENP7gvk8+4/8wgt97RxhhKYGcpDLfVTPOleunJZNVZRFWEHDVURLJwRx4q5lRgcHMITz53Ai/s7sPtQF42RQmNdHNNqK/wRYq1RVmP1FC1kDj+NYvRQ2iTDyBSlumf95/W6bDYafVgwo7dzxGwkWBFGL6PUXQ/vxLO7TuhicIoKe/wXjUkxM5SHFjtfzwb9rpuvqMGHr5uGbM5DKlNEbSKIGfURXDIrgcvaKzGQzPjF9U6a4oktR3HwWD9mtVSjujLqN+YwUxiNYntKndSQ1YhVY2hmrCtz8CepkYeYTvkmUcMXNIGe99Ov0UjTw9q4n6lRdpgf7fAtQaQzOWx4/jV87mvrFSE06KYd9WycoQzMDOWhFvnrPInPe/9lNbj5ijo2bl2nLYDBoQIKeQ/1VSG01rO4piGWz4ozI8r50WHji69j9YMv+vfDIR6fzqG+Jo4o6wu4HtMoNm6ZQWsmkiyAZRBFjX6mPTJMqp+PMyONXr1Ffd0jhXKSzyvlUmSREdSdG3Sw5rt7sPqBF3D05IC6U++mtul/wCiNmaE8mildBmrBx25qwPJ2XZSQZ/mIg1g04J/A08OuXwLUJUJoqYvgcpristkJ1MaDCPGFdVuP4cEnD2Lv4W5sf/kUU5khLGqvYyBw/Dw/lIj4YwZBfZiK7RxT/GGaQHVGZjR6yDCqN0ZX3mlJaigSRCAUxKGjPbifRvj819a7h471apPhL1M/oPhGoxz09zNKo32HvlNVEbzmy786G3d+oJlpUhEqA5TVZDIuevoLGBgssO2yQfMkHeKL/rUGedvRl8Nzh1J4+XgG23mb5Ak/5zqoqIjgv9x2CZbNa0D7rDqsvHwGM6giEowaDht5MZNFIEaTDOXgMAXSnk0Oz/7+vChGGTfrMjLl8dRzR/Clu7dg3+EeDGZyigT/pN+X8lf0GOVhZigPjTFo5ueydV+8BCsvrWZ7HNmrSKg41ghw70Ae3b0FZIZc/wSueldfcCwSQITh4URvDsd7cjjaOYxN+1M4cHIInXxPJBrxu2Ub6xNYddVMv/BeSoPMmF6JYJjpV2MC+ZyLOOuNYd7m8y52sCZ5mVFm/QvH8IIizcCwFiVp6shfU5YavQXMDOWxivpma31k8Tc+PQe3X6sCeiRVGUMNP8izdp71Q2d3Dr2MFFme5ZXRyDSqg6OsMUSOz4dojoM0w+7XhtDRn8WW/Ul0pVxGDA9DBQc1LLir4mHMaKri2T9HY1ThROcgKqJhHDs1QFMUNF9K3aU6+6s++D/U85Rd7/ktYmYoj6upxxkB6nasXo5LWCDnlQONg0yhYnaIKUxXdx7JNE2R81AojEQSmULplTKdylgQBX5OkpEkSnO8/HoGnakCDp0awn3PdMHfyRLQHvbanElXEBIygLbe0HNar6Cr8sgMLDCMs8HMUB4fo/560YyK5gd+dwEuYwE92lAnZGTLeLZQNvT+ZAFDw0VkqGFqtAPox+g4PVfDYnvX0SGsfaEXazZ2y23aCvK3KDV2Vs++IXSrhq/p5TrGOEeMxG2jFNoOb5rO9jXxENOh0l+baghFA/U2tTRG0NoUwezWKObOjPnrlN/IWO2hmuJbT3Xgsef79PAA9b+ptdQ+Stdk03O61oIm35kRzjFmhvJYon9a6qMshh0/tSkX1QwqplVExyuCfuE9uqHXj1GK1NGfxzd/1Imn9gxgcNjVdjX3Ud+iZETjPGBmKI0WyKivPlgRdeAxv3nzmb0cVCOkMy5Odeb46Cfvj4QCOM1i+1829+Dh57QxsX/W1+L9NVSasghwnjAzlEbTTVupQCIaxLREyJ8e/dOgmmAoW/THInQ7Vi/IVINMvb7++Gl8/4U+GUY9QbqKv0aO7Tps5xkzQ2m0WqyScpvqwkjni34Xarmo4WvK0UDSRd9AgY8ZXXiur4wFcKInhzXru/DDnX1eetjVTDvNMNU4gaKDcZ4xM5RGYSDKs3tQA2f1jAwqjMtFvUoDqQL6k3n/ffKRBumGckXcv6ELDzE1Yl2htdYaJ9D+RuolMi4AZobS6FpVLWywxbZpEQzn3ZHp2GWgw3Js9BqAU9eqokScqVZ3Ko+713X5xXJ/2tWg2fepP6F0jSvjAmFmKI0uf5utjAUDOstrm5iCquEy0PUdOpgKpdKunxpFww4bf8GvD/5lS7c/2EZUH3yRUnSwYvkCYmYojcLArMFhFzMaosz/PT/vnwy9LCVTLnr7Cv571H2aGiriwc09+P72Pgyk3WEa5FEerrEEW3wzBTAzlKaJyjdUh/wzu8bbtMlvKTRH6XRXFtpWJh4JKB3CD3f04+GtPf7gGtHmXhpdtgsOThHMDKVR12pzL4vg6opgyaigOkGDcn3JAgYzrBP4XJp1w4/29OPbGzpxut9fiqwBNaVGduX+KYSZoTQtlNdUG8G0qrC/3qAUGlzr7s37i3qyjAw/2NGHR7f14WRfXoNo2rbl9ylNsTCmEGaGydGJXde2rRmZRuEhPDoNezw0/qDJeP1JFzmmSelsETuOpPHNJztx6JTm1/lrIv6I0kxUK5anGGaGyVGD1QUBY/FYALObIv5ahPFQ9qS1+gNMj1KD6j3ysG7vAO5b36mu1Kxb9LTn6VeoZ/03GFMOM8PkKDLU64520lO3qDYBGA9NrehP5X0jaHbrrqMZ3PVUFyODv8zgCUqp0ct6YExNzAyTo8igAjqhxfpzm2LjRgZFhazmHvXlkWaapNToq2tP4Vi3vxZfNcLXKV1Cyh9YMKYmZobSLKLy7TRCz2DhjBmrMoJ6WrtpBO36snl/Evc83YX9J4fkBO2A/ZeUUiRjimNmmBxtpdMTDDhhxYOmmrC/deMYfp3Ah5mMokIBu5gS/d3a09jJFIloPbKM8DTlV8/G1MbMMDlKa1bIAM21YX9y3Rvjgu4rbcqyRniGxfLqx5ka9ahW9rTZ7/+lvkuV7os1pgRmhsmpo7rDIQfV8SBiunzVqB00T0kVRTJVwOa9KX+V2tZD/n6nugL/H1OafGe8gzAzTI7mTSzWlIpELOBPv37jVAyXz6/bmcTffv8UDpwcVsqkOUbfoGQE29/0HYaZYXKmUTlFhpmNUX+Rv+JCJKItJWmEXQO4+9878eyBFD3iaR2Cpljo6prGOxAzw+Roldu0MEOCZp5q9Fnby+v+tn2D+PLDJ8ZSI+1hpPUI2v7dtnR8h2JmmBz1JiW0YdiCtgrfBCGmS9sOpLB67Sls2pfCcL6odctfpbRSzXgHY2aYHG0EEKxNhPyF/MFQAK8cHcI9T3bi4Wd7tbGweps0sqxF/D8pJox3JGaGydH4QIO6VJfNrsBrp4fxpe+cwPe29mm8Qb1GX6Lupyw1Mn7m+W9U12Vz4t4jn1/kfeFjM3X2lzR28HGqgTKMi4JfogrTa8LeHTc0eDMbIzKCdrvTUk1tH2MYFw2fozTW4FXHgzKClmj+GaWZrCOjb8bPDFYzTIy2ldTKNC3uQTLjasKRtn28i5IprGA2Liq+RqnRa2WaRpZnUoZx0aFrIXyS0rWUFRHmUYZx0aLrP99MzfAfGYZhxbJhGIZhGIZhGIZhGIZhGIZhGIZhGIZhGIZhGIZhGIZhGIZhGIZhGIZhGIZhGIZhGIZhGIZhGIZhGIZhGIZhGIZhGIZhGIZhGIZhGIZhGIZhGIZhGIZhGIZhGIZhGIZhGIZhGIZhGIZhGIZhGIZhGIZhGMbZAPwHfgta3eY/EjoAAAAASUVORK5CYII="/>
          <p:cNvSpPr>
            <a:spLocks noChangeAspect="1" noChangeArrowheads="1"/>
          </p:cNvSpPr>
          <p:nvPr/>
        </p:nvSpPr>
        <p:spPr bwMode="auto">
          <a:xfrm>
            <a:off x="36512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316" y="1291566"/>
            <a:ext cx="962563" cy="11754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7666" y="1272869"/>
            <a:ext cx="713559" cy="125474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880" y="1239130"/>
            <a:ext cx="713559" cy="125474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29" y="3379249"/>
            <a:ext cx="962753" cy="117566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7204" y="3424460"/>
            <a:ext cx="713559" cy="125474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86409" y="3424460"/>
            <a:ext cx="713559" cy="125474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7564" y="3424460"/>
            <a:ext cx="713559" cy="1254743"/>
          </a:xfrm>
          <a:prstGeom prst="rect">
            <a:avLst/>
          </a:prstGeom>
        </p:spPr>
      </p:pic>
      <p:sp>
        <p:nvSpPr>
          <p:cNvPr id="40" name="Right Brace 39"/>
          <p:cNvSpPr/>
          <p:nvPr/>
        </p:nvSpPr>
        <p:spPr>
          <a:xfrm rot="16200000">
            <a:off x="1902603" y="-133412"/>
            <a:ext cx="355443" cy="2581599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1211230" y="489796"/>
            <a:ext cx="1721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£1 and 65p</a:t>
            </a:r>
          </a:p>
        </p:txBody>
      </p:sp>
      <p:sp>
        <p:nvSpPr>
          <p:cNvPr id="42" name="Right Brace 41"/>
          <p:cNvSpPr/>
          <p:nvPr/>
        </p:nvSpPr>
        <p:spPr>
          <a:xfrm rot="16200000">
            <a:off x="2295243" y="1629747"/>
            <a:ext cx="314008" cy="3270036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1726048" y="2626009"/>
            <a:ext cx="2908912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£1 and 80p</a:t>
            </a:r>
          </a:p>
        </p:txBody>
      </p:sp>
      <p:sp>
        <p:nvSpPr>
          <p:cNvPr id="51" name="Right Brace 50"/>
          <p:cNvSpPr/>
          <p:nvPr/>
        </p:nvSpPr>
        <p:spPr>
          <a:xfrm rot="5400000">
            <a:off x="1902350" y="3525541"/>
            <a:ext cx="366263" cy="2591914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/>
          <p:cNvSpPr txBox="1"/>
          <p:nvPr/>
        </p:nvSpPr>
        <p:spPr>
          <a:xfrm>
            <a:off x="1231690" y="5040241"/>
            <a:ext cx="1721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£1 and 65p</a:t>
            </a:r>
          </a:p>
        </p:txBody>
      </p:sp>
      <p:sp>
        <p:nvSpPr>
          <p:cNvPr id="57" name="Right Brace 56"/>
          <p:cNvSpPr/>
          <p:nvPr/>
        </p:nvSpPr>
        <p:spPr>
          <a:xfrm rot="5400000">
            <a:off x="3694089" y="4398751"/>
            <a:ext cx="366264" cy="845493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xtBox 57"/>
          <p:cNvSpPr txBox="1"/>
          <p:nvPr/>
        </p:nvSpPr>
        <p:spPr>
          <a:xfrm>
            <a:off x="3575710" y="5057235"/>
            <a:ext cx="1721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15p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4532343" y="1436255"/>
                <a:ext cx="507060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£1 and 80p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/>
                  <a:t> £1 and 65p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15p</a:t>
                </a: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2343" y="1436255"/>
                <a:ext cx="5070601" cy="523220"/>
              </a:xfrm>
              <a:prstGeom prst="rect">
                <a:avLst/>
              </a:prstGeom>
              <a:blipFill>
                <a:blip r:embed="rId7"/>
                <a:stretch>
                  <a:fillRect l="-2404" t="-11765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" name="Picture 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9637" y="1793312"/>
            <a:ext cx="713559" cy="12547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6560137" y="2312449"/>
                <a:ext cx="108876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</a:rPr>
                  <a:t> 15p</a:t>
                </a: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0137" y="2312449"/>
                <a:ext cx="1088760" cy="523220"/>
              </a:xfrm>
              <a:prstGeom prst="rect">
                <a:avLst/>
              </a:prstGeom>
              <a:blipFill>
                <a:blip r:embed="rId8"/>
                <a:stretch>
                  <a:fillRect t="-10465" r="-8939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61417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  <p:bldP spid="42" grpId="0" animBg="1"/>
      <p:bldP spid="43" grpId="0"/>
      <p:bldP spid="51" grpId="0" animBg="1"/>
      <p:bldP spid="56" grpId="0"/>
      <p:bldP spid="57" grpId="0" animBg="1"/>
      <p:bldP spid="58" grpId="0"/>
      <p:bldP spid="59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623369" y="26730"/>
            <a:ext cx="894199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</p:txBody>
      </p:sp>
      <p:sp>
        <p:nvSpPr>
          <p:cNvPr id="16" name="AutoShape 2" descr="data:image/png;base64,%20iVBORw0KGgoAAAANSUhEUgAAAMMAAAC/CAYAAABDn2gQAAAAAXNSR0IArs4c6QAAAARnQU1BAACxjwv8YQUAAAAJcEhZcwAADsMAAA7DAcdvqGQAABr3SURBVHhe7Z0JlFz1eeXvq72rele3etPS2heEEIvBBiQDNoTg2NjJZHwO43Nmkolt7EzsZCa7ncXJOHGcxE4sxzOOw2qFEBMW2xobcBBoBQmBNoQ2hITQ1nt3VVd11/Lq5d7X3TaDurvKSEiN9f0OV7W9qm6q//d93/ffHgzDMAzDMAzDMAzDMAzDMAzDMAzDMAzDMAzDMAzDMAzDMAzDMAzDMAzDMAzDMAzDMAzDMAzDMAzDMAzDMAzDMAzDMAzDMAzDMAzDMAzDMAzDMAzDMAzDMAzDMAzDMAzDMAzDMAzDMAzDMAzDMAzDMN4OnNFb4/yj7z44chcBKjdy17hQjP0xjPNPmPoI9XGqnppGudQgZRgXFTXUXVSB8qhd1KPUX1HXUHVUjDKMi4IF1P2UzOA5cIpN02vygYCjCCFj/HdqJVVJGW8zliZdWPqop6mj1CWViVjde969IPDBX7jSyefdxac7+j/geVjI15ZSCeo1Kk8ZbwNmhgvPMHWMUmO/tr29MXDnJ96HG29YhqWL2wKOg9n9/ZnLi4Xi5W6xeAOP0d/sAKXoYZxDzAxTgwy1jo09+MrhjvdUxMKhT37qA1i+YhbedcUcrFg+W3+nhlQqMzebc1e6blGpU4o6SBnnCDPD1KKHurGvd3D6DdcvQPvcNjS31mPB/Easun4xlixuC2Yy2cpkMjM7lyu81y167+bxpylFFuMsMTNMLbqppt6+9PW3f/DKQPusBpbV9YhGA6ipjWL+vGZcf90itLc3hAaSQzXpwaH52WzhGs/zWvk+1ROqQYy3iJnhwqBBNvUgqetUXasaZ5hOXUd9pLGhauG171mIK69ewaNa4LrDKBZSiMQiqKutxOLFrVi1cgkaGqtCJ070NfcPZBYydZrN92rg7gRlRfZbwEag3z703arBq5Gqsc+iqime7v3Hut9EhajG0cc6tva2n1/urLn/f6KuYSk8twVF9zBvdeIPwmFFHQyH4BWLYATBrp1HsOaBzfi3R55DKjW8iQd9hXqCGqL0840yMTOceyqoZdSV1C3UPGo6G3Gc6UwgHo9WFgquV11d4WQGs960xionPTiMhQtbMHt2A95341LcsGoFFiy9hiZoYeNPwM1tY7NWBvWTP5cToCmiEeRzORw8cAo//MEOrFmzAbteel2R5ovU16heHWuUh5nh3BGl5lCfoD5IzayrS0Sbm2pU+KK2No6lS2YiGHQwo20a8q7L2zp4XhFtbawLwmFMn16HSEUtz/o0QaCVp/UY7/cyRdpHM6hdK7v6/wmGGC3CMfT3JfG9f9uEb9+3Ds9uP5pMZ10N5v0dddg/0CiJmeHccTv1mYqKyE1Ll7Qxp1+Mm25YhveuWuLnKlXVMZ7pPf9sDpcpfZDlgssU3wmywYcZATTI3MhjmS05Vbyvhp/ne07AK6gHVSf8iQlFw+DBeHrtNvz5Xz6Gp7cdVc/U10elsGKUwAroc8O1TIM+V1kZu/F/ffY2fOFPfxm/+JFrsHT5PL8nKFoRQTFfZIOvYCRoYeOvR7GoqKCSoY2NX2JJ4cgImr8n+8gkndRxPtSQwuTnraLLzw8E0NpSh2VtFRjoHYwfOtZ3TbHoaVDvRcpmxZbAzHD26Dv8o7bWuvf/j0/fGv2d3/4QWmY2IRRx0HmyF68e7kAsHEQk7DEILKLmsNE2UjVULQ0SpxgtfANIo6mQN8iI8ApvlR6VF8C9oodIVQVmNFejkm1/4wvHwv2prGbDbqZO+QcZE2JmeOsor1EP0S9Td9TXV7bcxOJ39+5jeGbdbtx77zPYuGkfkgNpzJrViGmNzWzTCyl1HhUpMWYAoQY/IkWEojtmBB1bfjarVAyBIBbW8+ewLtm843hTLu/P3FhPWXSYhPK/ZUMoh2mnbhyVxgVUODdEIqEA0yS0Nteiimfn669fhI/cfhXmzm1EQ+M8BMPtTIt0khZjBngjPC8xHSq6p2kGnsR/nBr9lH8ix4FDEwT7O3BszxF84DcewkuvdGmE+jZqr3+MMS5mhvJR/vJR6jPUJa2tdVWXLpuFGTPqccWKdlTEo1i8qAX19QlMq4+jtraGqVIt39UAz2Vt4Gge3ngmEPozeEyLDtMM6vwZiwZv8c/j8Fc99TqQ7MPH/+QHuPe7uwf47J3Ug/7rxriYGcpDSf0d1GdmzWq4/MMfugq//qlb0dBQibq6BM/4LgKRONszD/M0IFaJohdHIMBIwKL5J1/zRGbge0ZrBK/IRnw22Ssjg9Ijp+s0goP9+Ku7nsPnVz+DglvU2oh7qIl+iYueMzuujTejlqyBs19taqpZ9vdf+a/44p99FAsXKwpUjOToXg3c/FwUi5ewpV3Gb3UB03b1Dika6O1qf+O1Qb020oWKYh+NMP5Ywk+FN/pz3AKTuiCC/DgaQZFBo9xmhEkwM5RGDWil4zhzf/HDV4dvu3UFKiujKGTzKOTZiB22sdASNv42npS1klMFsr5WpTrSZO2PZvByTKNep7S+RzO5zxKlSLksnOwQUn0ZbN97CqFgQOuqd44cYEyEmaE0SpFaNTP01lsvQyQaYgTQ02rkrKedCE2gaUVibDnzRAYYiwRKg1y/18gtHEKR8rz+0dd0zFnAyBAY6GGKBjyx+TAOHevzGBn285UjIwcYE2FmKI26I91EIuocPdLNE3+MZigiVBGlCdRlmWL705y4yb7KURN4Wb/Ra9JdMfciTbCHwUM1giaZnmUvt1q/x99rKAlvcBBHXu3CV9c8jz2HOjUS/RDV4R9nTIiNM5RHUz7vvm/unMaK+XMa0N2VxNGjXZjexLSIaY6DOLOTqtFDJ6JIEx1lkbyfhujk+9J8TmaSUc4yGowSGEzBSfVh7ZN78cf/sAHrt7/eVSx66kHSPCX+UGMyzAzlMZ+69dUjXVUvvPgq7r1vPeuFAtpaatDYWM16QSPKGkPw86dxGG3sXp4nby1MUxp1bkzgBIMMViEEaIJDOw7in7+zDZ9bvR47D3Tql9FmA79PHdexxuScm1PSzy5xagX159S7pzdWxz98+1W45eeW470rl6KhcTrbdSM8jSz7TFYsK40qwM09z8NUH5zdVx8IOL5SA2nsffEgnt/4Er7x7WfRncyhrSGBIycH8sl0bgMPVZeqFkMYJTAzTM5nqV+piocve8+Vc/DpO2/Gh/7TtXBCmjLRwBbZzuZfwy9RAXaiqDAGv2pGBtUJXrFr9LmzQ5PznvzRbmzc8BI6ulJom9GAqxdNQ0usiH98aAfu+e7ufqZJj/HQv6Fs9LkEZobxUQHwPupvggFn3h98YiV+7ZO3YPaSdiAc4tk9wPRkAaWpSeXu2CIzuDTDi6NmOPsMNcTfZTCTRX9/Gg31lYjFIgw+BaC/E6dfPoI/ZLp0z2O71cW1mvo9ypaDToLVDOOjVWqfr62KXvoHv3Zt4Hd/42Y0LpjFlhRkATwyduCE5sJxtIR5stRoDJ1zeJw3wLP5K7x/bjrx1KsVjYZRVRkDTUsfuPrN6JIoEiEPM+pjeH7vycDp7rRcqzUN2sLSmAAzw5lojfJHK+ORO37pliWRv/jsjYi2NKMYYcPXVAe/8fNWU68DGmQrB5rISzIwHODbNbCmzzk3aNq250n69UY+1wuFEWDUaKsPY35TJdZte606lc5pguFTlC0FnYBzc4r62UKTiX5u3sy6yB23LkGsrgrFYBhegOcNf6qDGpwGzLr5MMv7msj65satxzrPSHma4DjLhX18j7r8z8NXXnThRirgOhFctawVN7xL+wxgEaXNx4wJMDOcibqG5jbWVTg3XdOOQo41QSQ6aoQx+LWxYRfzO9jQNWim1/RVygS65Xu8FBv/KbiFXawT9vLtYyPM54kgo1GiCrV1Cdz5ny/H9PqETH4TVWpA5KLFzHAmbVTsuitmIhB0mApN8hUx9Sm6B/3dK7zCAf9+0d0HN7/TN0oxv4e+UKo+VmS/OYK8jehHhUI0chjN06swd0atnlUtpNmDxjiYGc6kJxQMVJ7sGGSD4tej3pmRyUhvQq2NEUE1AM/6/t5GhSO+UOxiJNDiHJlAX/F5NMEYimT8r5gewvSaCs1c1bP6x3eFcSZmhjPpZcPp6ksOIUk5mgqdHWZ7Hq9B67mxr/CNt298/gKhojoziEBdHDte6UQ2px5WqMixrWMmwMxwJtqesXPngQ683sXGpG9oKD0SHcY1xNTEyecQcvPIp4awdt1BHD2hJQ34NjVemDOImeFMNKFtS2dvBs9sO+YPsgXSSWCQac87wRD8/RymR8F8mkZI4oFHduHxTa8ilcm9xFc3UuWOEl502DjDmSif6Mrm3Ft6B4Zq37WkCU3VERRzOTjRKAvSyJQ0hMYaApq0x6I/kOrHqX2v4oHHduAv7noOh4/363Wt3d5C2Sj0BJgZxkddQHMYHa6uqYzh/SvnIaipFFmm3CqqZQo2PL9IvcAEmMdp31V/Rz3XRe70afxo7VZ84etP44EfvozjHal9NMI/8lBNyTAjTIKZYXyUSnS5Re+6w6/3NdYmolg2ZxqcQo7NabQ9BUMjukBBQsEpGAwgl8ujf2AIO7YdxKP/ugl/v/pxfPlbm7DrUJc7mMlr87DfpLS4x4xQAjPDxJykjjPXvm7fkZ6aZQubMH9+AwKMDsWhIdYPjAqqrhUhdHueUydN385ksti0+SDuu38DHn5kKzZuOYQwC4ba6gp09GYcmvlhHnovpV4kowRmhslRulTB2mHBtj0nK+sqo86ctnpURIPwZIjc8JmGOE+m8IcRqIpYGPMWtuCW9y/HHT+/BL9y2yJcf9Vs/PuWI05P/5B2xHiESvpvMibFzDA5WtysBTJgw1pxoiOVmNtWi/aWGr/tBzQG4ZtitJbQviy6PU+m0IzVmto4Wmc2QlvfN8QDCA9nUJ2IYOP2Y9h/tEdbdagH6ZD/BmNSzAylUZWshTGJE52pqx98Yl8wX/BwybxGVFVq/YDr1xLeUIZZOWsKTejzTSFD6Nb/jLeFomasUkX+DrpfTKWBdAoxRov+VBb/b8Mr2vpyK7WduvDV/hTHzFAeyrl1NZ5VDrzorv2n8dxLHaiMRzGnrQaRiNY55OHkeZhMwfs/NoIfQs7D1yzzDTIbYqQKxCPo7EzhiU2vYihb0Eqi71FmhhKYGcpnMfXRhuowLm2LYt9rfdh5sAsne9KorYqhuaFqpLc1T1MobcrwLK15TT5sh37vkw54G9qkzKb6JTUAME1yGCXyhSLufnQXhrOF3TxC6xisiC6BmaF8tNfqNVfMSQQ+fnMz2mpD2L6/G1v2dODV4wPQiLVMMb0+gYCGgIsuGyYbqEyRY/qk+kKEtfGYUqhRnS3+Z/DnpQeBgT7fbMFoCC/sOck06bA7mMlpJ71/9Y81JsXMUB7MdXBlMODcMr85ho+takR7YwyXzq6Emy/gia0nsHVvJ46dHkBvchhViSgaWNjqTY5XpClYZKuxatBOZ3DNIPV7n/TJ/BOMNeifljEzyXB9vf7PCbBecRkZdu3vxENP7gvk8+4/8wgt97RxhhKYGcpDLfVTPOleunJZNVZRFWEHDVURLJwRx4q5lRgcHMITz53Ai/s7sPtQF42RQmNdHNNqK/wRYq1RVmP1FC1kDj+NYvRQ2iTDyBSlumf95/W6bDYafVgwo7dzxGwkWBFGL6PUXQ/vxLO7TuhicIoKe/wXjUkxM5SHFjtfzwb9rpuvqMGHr5uGbM5DKlNEbSKIGfURXDIrgcvaKzGQzPjF9U6a4oktR3HwWD9mtVSjujLqN+YwUxiNYntKndSQ1YhVY2hmrCtz8CepkYeYTvkmUcMXNIGe99Ov0UjTw9q4n6lRdpgf7fAtQaQzOWx4/jV87mvrFSE06KYd9WycoQzMDOWhFvnrPInPe/9lNbj5ijo2bl2nLYDBoQIKeQ/1VSG01rO4piGWz4ozI8r50WHji69j9YMv+vfDIR6fzqG+Jo4o6wu4HtMoNm6ZQWsmkiyAZRBFjX6mPTJMqp+PMyONXr1Ffd0jhXKSzyvlUmSREdSdG3Sw5rt7sPqBF3D05IC6U++mtul/wCiNmaE8mildBmrBx25qwPJ2XZSQZ/mIg1g04J/A08OuXwLUJUJoqYvgcpristkJ1MaDCPGFdVuP4cEnD2Lv4W5sf/kUU5khLGqvYyBw/Dw/lIj4YwZBfZiK7RxT/GGaQHVGZjR6yDCqN0ZX3mlJaigSRCAUxKGjPbifRvj819a7h471apPhL1M/oPhGoxz09zNKo32HvlNVEbzmy786G3d+oJlpUhEqA5TVZDIuevoLGBgssO2yQfMkHeKL/rUGedvRl8Nzh1J4+XgG23mb5Ak/5zqoqIjgv9x2CZbNa0D7rDqsvHwGM6giEowaDht5MZNFIEaTDOXgMAXSnk0Oz/7+vChGGTfrMjLl8dRzR/Clu7dg3+EeDGZyigT/pN+X8lf0GOVhZigPjTFo5ueydV+8BCsvrWZ7HNmrSKg41ghw70Ae3b0FZIZc/wSueldfcCwSQITh4URvDsd7cjjaOYxN+1M4cHIInXxPJBrxu2Ub6xNYddVMv/BeSoPMmF6JYJjpV2MC+ZyLOOuNYd7m8y52sCZ5mVFm/QvH8IIizcCwFiVp6shfU5YavQXMDOWxivpma31k8Tc+PQe3X6sCeiRVGUMNP8izdp71Q2d3Dr2MFFme5ZXRyDSqg6OsMUSOz4dojoM0w+7XhtDRn8WW/Ul0pVxGDA9DBQc1LLir4mHMaKri2T9HY1ThROcgKqJhHDs1QFMUNF9K3aU6+6s++D/U85Rd7/ktYmYoj6upxxkB6nasXo5LWCDnlQONg0yhYnaIKUxXdx7JNE2R81AojEQSmULplTKdylgQBX5OkpEkSnO8/HoGnakCDp0awn3PdMHfyRLQHvbanElXEBIygLbe0HNar6Cr8sgMLDCMs8HMUB4fo/560YyK5gd+dwEuYwE92lAnZGTLeLZQNvT+ZAFDw0VkqGFqtAPox+g4PVfDYnvX0SGsfaEXazZ2y23aCvK3KDV2Vs++IXSrhq/p5TrGOEeMxG2jFNoOb5rO9jXxENOh0l+baghFA/U2tTRG0NoUwezWKObOjPnrlN/IWO2hmuJbT3Xgsef79PAA9b+ptdQ+Stdk03O61oIm35kRzjFmhvJYon9a6qMshh0/tSkX1QwqplVExyuCfuE9uqHXj1GK1NGfxzd/1Imn9gxgcNjVdjX3Ud+iZETjPGBmKI0WyKivPlgRdeAxv3nzmb0cVCOkMy5Odeb46Cfvj4QCOM1i+1829+Dh57QxsX/W1+L9NVSasghwnjAzlEbTTVupQCIaxLREyJ8e/dOgmmAoW/THInQ7Vi/IVINMvb7++Gl8/4U+GUY9QbqKv0aO7Tps5xkzQ2m0WqyScpvqwkjni34Xarmo4WvK0UDSRd9AgY8ZXXiur4wFcKInhzXru/DDnX1eetjVTDvNMNU4gaKDcZ4xM5RGYSDKs3tQA2f1jAwqjMtFvUoDqQL6k3n/ffKRBumGckXcv6ELDzE1Yl2htdYaJ9D+RuolMi4AZobS6FpVLWywxbZpEQzn3ZHp2GWgw3Js9BqAU9eqokScqVZ3Ko+713X5xXJ/2tWg2fepP6F0jSvjAmFmKI0uf5utjAUDOstrm5iCquEy0PUdOpgKpdKunxpFww4bf8GvD/5lS7c/2EZUH3yRUnSwYvkCYmYojcLArMFhFzMaosz/PT/vnwy9LCVTLnr7Cv571H2aGiriwc09+P72Pgyk3WEa5FEerrEEW3wzBTAzlKaJyjdUh/wzu8bbtMlvKTRH6XRXFtpWJh4JKB3CD3f04+GtPf7gGtHmXhpdtgsOThHMDKVR12pzL4vg6opgyaigOkGDcn3JAgYzrBP4XJp1w4/29OPbGzpxut9fiqwBNaVGduX+KYSZoTQtlNdUG8G0qrC/3qAUGlzr7s37i3qyjAw/2NGHR7f14WRfXoNo2rbl9ylNsTCmEGaGydGJXde2rRmZRuEhPDoNezw0/qDJeP1JFzmmSelsETuOpPHNJztx6JTm1/lrIv6I0kxUK5anGGaGyVGD1QUBY/FYALObIv5ahPFQ9qS1+gNMj1KD6j3ysG7vAO5b36mu1Kxb9LTn6VeoZ/03GFMOM8PkKDLU64520lO3qDYBGA9NrehP5X0jaHbrrqMZ3PVUFyODv8zgCUqp0ct6YExNzAyTo8igAjqhxfpzm2LjRgZFhazmHvXlkWaapNToq2tP4Vi3vxZfNcLXKV1Cyh9YMKYmZobSLKLy7TRCz2DhjBmrMoJ6WrtpBO36snl/Evc83YX9J4fkBO2A/ZeUUiRjimNmmBxtpdMTDDhhxYOmmrC/deMYfp3Ah5mMokIBu5gS/d3a09jJFIloPbKM8DTlV8/G1MbMMDlKa1bIAM21YX9y3Rvjgu4rbcqyRniGxfLqx5ka9ahW9rTZ7/+lvkuV7os1pgRmhsmpo7rDIQfV8SBiunzVqB00T0kVRTJVwOa9KX+V2tZD/n6nugL/H1OafGe8gzAzTI7mTSzWlIpELOBPv37jVAyXz6/bmcTffv8UDpwcVsqkOUbfoGQE29/0HYaZYXKmUTlFhpmNUX+Rv+JCJKItJWmEXQO4+9878eyBFD3iaR2Cpljo6prGOxAzw+Roldu0MEOCZp5q9Fnby+v+tn2D+PLDJ8ZSI+1hpPUI2v7dtnR8h2JmmBz1JiW0YdiCtgrfBCGmS9sOpLB67Sls2pfCcL6odctfpbRSzXgHY2aYHG0EEKxNhPyF/MFQAK8cHcI9T3bi4Wd7tbGweps0sqxF/D8pJox3JGaGydH4QIO6VJfNrsBrp4fxpe+cwPe29mm8Qb1GX6Lupyw1Mn7m+W9U12Vz4t4jn1/kfeFjM3X2lzR28HGqgTKMi4JfogrTa8LeHTc0eDMbIzKCdrvTUk1tH2MYFw2fozTW4FXHgzKClmj+GaWZrCOjb8bPDFYzTIy2ldTKNC3uQTLjasKRtn28i5IprGA2Liq+RqnRa2WaRpZnUoZx0aFrIXyS0rWUFRHmUYZx0aLrP99MzfAfGYZhxbJhGIZhGIZhGIZhGIZhGIZhGIZhGIZhGIZhGIZhGIZhGIZhGIZhGIZhGIZhGIZhGIZhGIZhGIZhGIZhGIZhGIZhGIZhGIZhGIZhGIZhGIZhGIZhGIZhGIZhGIZhGIZhGIZhGIZhGIZhGIZhGIZhGIZhGMbZAPwHfgta3eY/EjoAAAAASUVORK5CYII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7" name="AutoShape 4" descr="data:image/png;base64,%20iVBORw0KGgoAAAANSUhEUgAAAMMAAAC/CAYAAABDn2gQAAAAAXNSR0IArs4c6QAAAARnQU1BAACxjwv8YQUAAAAJcEhZcwAADsMAAA7DAcdvqGQAABr3SURBVHhe7Z0JlFz1eeXvq72rele3etPS2heEEIvBBiQDNoTg2NjJZHwO43Nmkolt7EzsZCa7ncXJOHGcxE4sxzOOw2qFEBMW2xobcBBoBQmBNoQ2hITQ1nt3VVd11/Lq5d7X3TaDurvKSEiN9f0OV7W9qm6q//d93/ffHgzDMAzDMAzDMAzDMAzDMAzDMAzDMAzDMAzDMAzDMAzDMAzDMAzDMAzDMAzDMAzDMAzDMAzDMAzDMAzDMAzDMAzDMAzDMAzDMAzDMAzDMAzDMAzDMAzDMAzDMAzDMAzDMAzDMAzDMAzDMAzDMAzDMN4OnNFb4/yj7z44chcBKjdy17hQjP0xjPNPmPoI9XGqnppGudQgZRgXFTXUXVSB8qhd1KPUX1HXUHVUjDKMi4IF1P2UzOA5cIpN02vygYCjCCFj/HdqJVVJGW8zliZdWPqop6mj1CWViVjde969IPDBX7jSyefdxac7+j/geVjI15ZSCeo1Kk8ZbwNmhgvPMHWMUmO/tr29MXDnJ96HG29YhqWL2wKOg9n9/ZnLi4Xi5W6xeAOP0d/sAKXoYZxDzAxTgwy1jo09+MrhjvdUxMKhT37qA1i+YhbedcUcrFg+W3+nhlQqMzebc1e6blGpU4o6SBnnCDPD1KKHurGvd3D6DdcvQPvcNjS31mPB/Easun4xlixuC2Yy2cpkMjM7lyu81y167+bxpylFFuMsMTNMLbqppt6+9PW3f/DKQPusBpbV9YhGA6ipjWL+vGZcf90itLc3hAaSQzXpwaH52WzhGs/zWvk+1ROqQYy3iJnhwqBBNvUgqetUXasaZ5hOXUd9pLGhauG171mIK69ewaNa4LrDKBZSiMQiqKutxOLFrVi1cgkaGqtCJ070NfcPZBYydZrN92rg7gRlRfZbwEag3z703arBq5Gqsc+iqime7v3Hut9EhajG0cc6tva2n1/urLn/f6KuYSk8twVF9zBvdeIPwmFFHQyH4BWLYATBrp1HsOaBzfi3R55DKjW8iQd9hXqCGqL0840yMTOceyqoZdSV1C3UPGo6G3Gc6UwgHo9WFgquV11d4WQGs960xionPTiMhQtbMHt2A95341LcsGoFFiy9hiZoYeNPwM1tY7NWBvWTP5cToCmiEeRzORw8cAo//MEOrFmzAbteel2R5ovU16heHWuUh5nh3BGl5lCfoD5IzayrS0Sbm2pU+KK2No6lS2YiGHQwo20a8q7L2zp4XhFtbawLwmFMn16HSEUtz/o0QaCVp/UY7/cyRdpHM6hdK7v6/wmGGC3CMfT3JfG9f9uEb9+3Ds9uP5pMZ10N5v0dddg/0CiJmeHccTv1mYqKyE1Ll7Qxp1+Mm25YhveuWuLnKlXVMZ7pPf9sDpcpfZDlgssU3wmywYcZATTI3MhjmS05Vbyvhp/ne07AK6gHVSf8iQlFw+DBeHrtNvz5Xz6Gp7cdVc/U10elsGKUwAroc8O1TIM+V1kZu/F/ffY2fOFPfxm/+JFrsHT5PL8nKFoRQTFfZIOvYCRoYeOvR7GoqKCSoY2NX2JJ4cgImr8n+8gkndRxPtSQwuTnraLLzw8E0NpSh2VtFRjoHYwfOtZ3TbHoaVDvRcpmxZbAzHD26Dv8o7bWuvf/j0/fGv2d3/4QWmY2IRRx0HmyF68e7kAsHEQk7DEILKLmsNE2UjVULQ0SpxgtfANIo6mQN8iI8ApvlR6VF8C9oodIVQVmNFejkm1/4wvHwv2prGbDbqZO+QcZE2JmeOsor1EP0S9Td9TXV7bcxOJ39+5jeGbdbtx77zPYuGkfkgNpzJrViGmNzWzTCyl1HhUpMWYAoQY/IkWEojtmBB1bfjarVAyBIBbW8+ewLtm843hTLu/P3FhPWXSYhPK/ZUMoh2mnbhyVxgVUODdEIqEA0yS0Nteiimfn669fhI/cfhXmzm1EQ+M8BMPtTIt0khZjBngjPC8xHSq6p2kGnsR/nBr9lH8ix4FDEwT7O3BszxF84DcewkuvdGmE+jZqr3+MMS5mhvJR/vJR6jPUJa2tdVWXLpuFGTPqccWKdlTEo1i8qAX19QlMq4+jtraGqVIt39UAz2Vt4Gge3ngmEPozeEyLDtMM6vwZiwZv8c/j8Fc99TqQ7MPH/+QHuPe7uwf47J3Ug/7rxriYGcpDSf0d1GdmzWq4/MMfugq//qlb0dBQibq6BM/4LgKRONszD/M0IFaJohdHIMBIwKL5J1/zRGbge0ZrBK/IRnw22Ssjg9Ijp+s0goP9+Ku7nsPnVz+DglvU2oh7qIl+iYueMzuujTejlqyBs19taqpZ9vdf+a/44p99FAsXKwpUjOToXg3c/FwUi5ewpV3Gb3UB03b1Dika6O1qf+O1Qb020oWKYh+NMP5Ywk+FN/pz3AKTuiCC/DgaQZFBo9xmhEkwM5RGDWil4zhzf/HDV4dvu3UFKiujKGTzKOTZiB22sdASNv42npS1klMFsr5WpTrSZO2PZvByTKNep7S+RzO5zxKlSLksnOwQUn0ZbN97CqFgQOuqd44cYEyEmaE0SpFaNTP01lsvQyQaYgTQ02rkrKedCE2gaUVibDnzRAYYiwRKg1y/18gtHEKR8rz+0dd0zFnAyBAY6GGKBjyx+TAOHevzGBn285UjIwcYE2FmKI26I91EIuocPdLNE3+MZigiVBGlCdRlmWL705y4yb7KURN4Wb/Ra9JdMfciTbCHwUM1giaZnmUvt1q/x99rKAlvcBBHXu3CV9c8jz2HOjUS/RDV4R9nTIiNM5RHUz7vvm/unMaK+XMa0N2VxNGjXZjexLSIaY6DOLOTqtFDJ6JIEx1lkbyfhujk+9J8TmaSUc4yGowSGEzBSfVh7ZN78cf/sAHrt7/eVSx66kHSPCX+UGMyzAzlMZ+69dUjXVUvvPgq7r1vPeuFAtpaatDYWM16QSPKGkPw86dxGG3sXp4nby1MUxp1bkzgBIMMViEEaIJDOw7in7+zDZ9bvR47D3Tql9FmA79PHdexxuScm1PSzy5xagX159S7pzdWxz98+1W45eeW470rl6KhcTrbdSM8jSz7TFYsK40qwM09z8NUH5zdVx8IOL5SA2nsffEgnt/4Er7x7WfRncyhrSGBIycH8sl0bgMPVZeqFkMYJTAzTM5nqV+piocve8+Vc/DpO2/Gh/7TtXBCmjLRwBbZzuZfwy9RAXaiqDAGv2pGBtUJXrFr9LmzQ5PznvzRbmzc8BI6ulJom9GAqxdNQ0usiH98aAfu+e7ufqZJj/HQv6Fs9LkEZobxUQHwPupvggFn3h98YiV+7ZO3YPaSdiAc4tk9wPRkAaWpSeXu2CIzuDTDi6NmOPsMNcTfZTCTRX9/Gg31lYjFIgw+BaC/E6dfPoI/ZLp0z2O71cW1mvo9ypaDToLVDOOjVWqfr62KXvoHv3Zt4Hd/42Y0LpjFlhRkATwyduCE5sJxtIR5stRoDJ1zeJw3wLP5K7x/bjrx1KsVjYZRVRkDTUsfuPrN6JIoEiEPM+pjeH7vycDp7rRcqzUN2sLSmAAzw5lojfJHK+ORO37pliWRv/jsjYi2NKMYYcPXVAe/8fNWU68DGmQrB5rISzIwHODbNbCmzzk3aNq250n69UY+1wuFEWDUaKsPY35TJdZte606lc5pguFTlC0FnYBzc4r62UKTiX5u3sy6yB23LkGsrgrFYBhegOcNf6qDGpwGzLr5MMv7msj65satxzrPSHma4DjLhX18j7r8z8NXXnThRirgOhFctawVN7xL+wxgEaXNx4wJMDOcibqG5jbWVTg3XdOOQo41QSQ6aoQx+LWxYRfzO9jQNWim1/RVygS65Xu8FBv/KbiFXawT9vLtYyPM54kgo1GiCrV1Cdz5ny/H9PqETH4TVWpA5KLFzHAmbVTsuitmIhB0mApN8hUx9Sm6B/3dK7zCAf9+0d0HN7/TN0oxv4e+UKo+VmS/OYK8jehHhUI0chjN06swd0atnlUtpNmDxjiYGc6kJxQMVJ7sGGSD4tej3pmRyUhvQq2NEUE1AM/6/t5GhSO+UOxiJNDiHJlAX/F5NMEYimT8r5gewvSaCs1c1bP6x3eFcSZmhjPpZcPp6ksOIUk5mgqdHWZ7Hq9B67mxr/CNt298/gKhojoziEBdHDte6UQ2px5WqMixrWMmwMxwJtqesXPngQ683sXGpG9oKD0SHcY1xNTEyecQcvPIp4awdt1BHD2hJQ34NjVemDOImeFMNKFtS2dvBs9sO+YPsgXSSWCQac87wRD8/RymR8F8mkZI4oFHduHxTa8ilcm9xFc3UuWOEl502DjDmSif6Mrm3Ft6B4Zq37WkCU3VERRzOTjRKAvSyJQ0hMYaApq0x6I/kOrHqX2v4oHHduAv7noOh4/363Wt3d5C2Sj0BJgZxkddQHMYHa6uqYzh/SvnIaipFFmm3CqqZQo2PL9IvcAEmMdp31V/Rz3XRe70afxo7VZ84etP44EfvozjHal9NMI/8lBNyTAjTIKZYXyUSnS5Re+6w6/3NdYmolg2ZxqcQo7NabQ9BUMjukBBQsEpGAwgl8ujf2AIO7YdxKP/ugl/v/pxfPlbm7DrUJc7mMlr87DfpLS4x4xQAjPDxJykjjPXvm7fkZ6aZQubMH9+AwKMDsWhIdYPjAqqrhUhdHueUydN385ksti0+SDuu38DHn5kKzZuOYQwC4ba6gp09GYcmvlhHnovpV4kowRmhslRulTB2mHBtj0nK+sqo86ctnpURIPwZIjc8JmGOE+m8IcRqIpYGPMWtuCW9y/HHT+/BL9y2yJcf9Vs/PuWI05P/5B2xHiESvpvMibFzDA5WtysBTJgw1pxoiOVmNtWi/aWGr/tBzQG4ZtitJbQviy6PU+m0IzVmto4Wmc2QlvfN8QDCA9nUJ2IYOP2Y9h/tEdbdagH6ZD/BmNSzAylUZWshTGJE52pqx98Yl8wX/BwybxGVFVq/YDr1xLeUIZZOWsKTejzTSFD6Nb/jLeFomasUkX+DrpfTKWBdAoxRov+VBb/b8Mr2vpyK7WduvDV/hTHzFAeyrl1NZ5VDrzorv2n8dxLHaiMRzGnrQaRiNY55OHkeZhMwfs/NoIfQs7D1yzzDTIbYqQKxCPo7EzhiU2vYihb0Eqi71FmhhKYGcpnMfXRhuowLm2LYt9rfdh5sAsne9KorYqhuaFqpLc1T1MobcrwLK15TT5sh37vkw54G9qkzKb6JTUAME1yGCXyhSLufnQXhrOF3TxC6xisiC6BmaF8tNfqNVfMSQQ+fnMz2mpD2L6/G1v2dODV4wPQiLVMMb0+gYCGgIsuGyYbqEyRY/qk+kKEtfGYUqhRnS3+Z/DnpQeBgT7fbMFoCC/sOck06bA7mMlpJ71/9Y81JsXMUB7MdXBlMODcMr85ho+takR7YwyXzq6Emy/gia0nsHVvJ46dHkBvchhViSgaWNjqTY5XpClYZKuxatBOZ3DNIPV7n/TJ/BOMNeifljEzyXB9vf7PCbBecRkZdu3vxENP7gvk8+4/8wgt97RxhhKYGcpDLfVTPOleunJZNVZRFWEHDVURLJwRx4q5lRgcHMITz53Ai/s7sPtQF42RQmNdHNNqK/wRYq1RVmP1FC1kDj+NYvRQ2iTDyBSlumf95/W6bDYafVgwo7dzxGwkWBFGL6PUXQ/vxLO7TuhicIoKe/wXjUkxM5SHFjtfzwb9rpuvqMGHr5uGbM5DKlNEbSKIGfURXDIrgcvaKzGQzPjF9U6a4oktR3HwWD9mtVSjujLqN+YwUxiNYntKndSQ1YhVY2hmrCtz8CepkYeYTvkmUcMXNIGe99Ov0UjTw9q4n6lRdpgf7fAtQaQzOWx4/jV87mvrFSE06KYd9WycoQzMDOWhFvnrPInPe/9lNbj5ijo2bl2nLYDBoQIKeQ/1VSG01rO4piGWz4ozI8r50WHji69j9YMv+vfDIR6fzqG+Jo4o6wu4HtMoNm6ZQWsmkiyAZRBFjX6mPTJMqp+PMyONXr1Ffd0jhXKSzyvlUmSREdSdG3Sw5rt7sPqBF3D05IC6U++mtul/wCiNmaE8mildBmrBx25qwPJ2XZSQZ/mIg1g04J/A08OuXwLUJUJoqYvgcpristkJ1MaDCPGFdVuP4cEnD2Lv4W5sf/kUU5khLGqvYyBw/Dw/lIj4YwZBfZiK7RxT/GGaQHVGZjR6yDCqN0ZX3mlJaigSRCAUxKGjPbifRvj819a7h471apPhL1M/oPhGoxz09zNKo32HvlNVEbzmy786G3d+oJlpUhEqA5TVZDIuevoLGBgssO2yQfMkHeKL/rUGedvRl8Nzh1J4+XgG23mb5Ak/5zqoqIjgv9x2CZbNa0D7rDqsvHwGM6giEowaDht5MZNFIEaTDOXgMAXSnk0Oz/7+vChGGTfrMjLl8dRzR/Clu7dg3+EeDGZyigT/pN+X8lf0GOVhZigPjTFo5ueydV+8BCsvrWZ7HNmrSKg41ghw70Ae3b0FZIZc/wSueldfcCwSQITh4URvDsd7cjjaOYxN+1M4cHIInXxPJBrxu2Ub6xNYddVMv/BeSoPMmF6JYJjpV2MC+ZyLOOuNYd7m8y52sCZ5mVFm/QvH8IIizcCwFiVp6shfU5YavQXMDOWxivpma31k8Tc+PQe3X6sCeiRVGUMNP8izdp71Q2d3Dr2MFFme5ZXRyDSqg6OsMUSOz4dojoM0w+7XhtDRn8WW/Ul0pVxGDA9DBQc1LLir4mHMaKri2T9HY1ThROcgKqJhHDs1QFMUNF9K3aU6+6s++D/U85Rd7/ktYmYoj6upxxkB6nasXo5LWCDnlQONg0yhYnaIKUxXdx7JNE2R81AojEQSmULplTKdylgQBX5OkpEkSnO8/HoGnakCDp0awn3PdMHfyRLQHvbanElXEBIygLbe0HNar6Cr8sgMLDCMs8HMUB4fo/560YyK5gd+dwEuYwE92lAnZGTLeLZQNvT+ZAFDw0VkqGFqtAPox+g4PVfDYnvX0SGsfaEXazZ2y23aCvK3KDV2Vs++IXSrhq/p5TrGOEeMxG2jFNoOb5rO9jXxENOh0l+baghFA/U2tTRG0NoUwezWKObOjPnrlN/IWO2hmuJbT3Xgsef79PAA9b+ptdQ+Stdk03O61oIm35kRzjFmhvJYon9a6qMshh0/tSkX1QwqplVExyuCfuE9uqHXj1GK1NGfxzd/1Imn9gxgcNjVdjX3Ud+iZETjPGBmKI0WyKivPlgRdeAxv3nzmb0cVCOkMy5Odeb46Cfvj4QCOM1i+1829+Dh57QxsX/W1+L9NVSasghwnjAzlEbTTVupQCIaxLREyJ8e/dOgmmAoW/THInQ7Vi/IVINMvb7++Gl8/4U+GUY9QbqKv0aO7Tps5xkzQ2m0WqyScpvqwkjni34Xarmo4WvK0UDSRd9AgY8ZXXiur4wFcKInhzXru/DDnX1eetjVTDvNMNU4gaKDcZ4xM5RGYSDKs3tQA2f1jAwqjMtFvUoDqQL6k3n/ffKRBumGckXcv6ELDzE1Yl2htdYaJ9D+RuolMi4AZobS6FpVLWywxbZpEQzn3ZHp2GWgw3Js9BqAU9eqokScqVZ3Ko+713X5xXJ/2tWg2fepP6F0jSvjAmFmKI0uf5utjAUDOstrm5iCquEy0PUdOpgKpdKunxpFww4bf8GvD/5lS7c/2EZUH3yRUnSwYvkCYmYojcLArMFhFzMaosz/PT/vnwy9LCVTLnr7Cv571H2aGiriwc09+P72Pgyk3WEa5FEerrEEW3wzBTAzlKaJyjdUh/wzu8bbtMlvKTRH6XRXFtpWJh4JKB3CD3f04+GtPf7gGtHmXhpdtgsOThHMDKVR12pzL4vg6opgyaigOkGDcn3JAgYzrBP4XJp1w4/29OPbGzpxut9fiqwBNaVGduX+KYSZoTQtlNdUG8G0qrC/3qAUGlzr7s37i3qyjAw/2NGHR7f14WRfXoNo2rbl9ylNsTCmEGaGydGJXde2rRmZRuEhPDoNezw0/qDJeP1JFzmmSelsETuOpPHNJztx6JTm1/lrIv6I0kxUK5anGGaGyVGD1QUBY/FYALObIv5ahPFQ9qS1+gNMj1KD6j3ysG7vAO5b36mu1Kxb9LTn6VeoZ/03GFMOM8PkKDLU64520lO3qDYBGA9NrehP5X0jaHbrrqMZ3PVUFyODv8zgCUqp0ct6YExNzAyTo8igAjqhxfpzm2LjRgZFhazmHvXlkWaapNToq2tP4Vi3vxZfNcLXKV1Cyh9YMKYmZobSLKLy7TRCz2DhjBmrMoJ6WrtpBO36snl/Evc83YX9J4fkBO2A/ZeUUiRjimNmmBxtpdMTDDhhxYOmmrC/deMYfp3Ah5mMokIBu5gS/d3a09jJFIloPbKM8DTlV8/G1MbMMDlKa1bIAM21YX9y3Rvjgu4rbcqyRniGxfLqx5ka9ahW9rTZ7/+lvkuV7os1pgRmhsmpo7rDIQfV8SBiunzVqB00T0kVRTJVwOa9KX+V2tZD/n6nugL/H1OafGe8gzAzTI7mTSzWlIpELOBPv37jVAyXz6/bmcTffv8UDpwcVsqkOUbfoGQE29/0HYaZYXKmUTlFhpmNUX+Rv+JCJKItJWmEXQO4+9878eyBFD3iaR2Cpljo6prGOxAzw+Roldu0MEOCZp5q9Fnby+v+tn2D+PLDJ8ZSI+1hpPUI2v7dtnR8h2JmmBz1JiW0YdiCtgrfBCGmS9sOpLB67Sls2pfCcL6odctfpbRSzXgHY2aYHG0EEKxNhPyF/MFQAK8cHcI9T3bi4Wd7tbGweps0sqxF/D8pJox3JGaGydH4QIO6VJfNrsBrp4fxpe+cwPe29mm8Qb1GX6Lupyw1Mn7m+W9U12Vz4t4jn1/kfeFjM3X2lzR28HGqgTKMi4JfogrTa8LeHTc0eDMbIzKCdrvTUk1tH2MYFw2fozTW4FXHgzKClmj+GaWZrCOjb8bPDFYzTIy2ldTKNC3uQTLjasKRtn28i5IprGA2Liq+RqnRa2WaRpZnUoZx0aFrIXyS0rWUFRHmUYZx0aLrP99MzfAfGYZhxbJhGIZhGIZhGIZhGIZhGIZhGIZhGIZhGIZhGIZhGIZhGIZhGIZhGIZhGIZhGIZhGIZhGIZhGIZhGIZhGIZhGIZhGIZhGIZhGIZhGIZhGIZhGIZhGIZhGIZhGIZhGIZhGIZhGIZhGIZhGIZhGIZhGIZhGMbZAPwHfgta3eY/EjoAAAAASUVORK5CYII="/>
          <p:cNvSpPr>
            <a:spLocks noChangeAspect="1" noChangeArrowheads="1"/>
          </p:cNvSpPr>
          <p:nvPr/>
        </p:nvSpPr>
        <p:spPr bwMode="auto">
          <a:xfrm>
            <a:off x="36512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29" y="695811"/>
            <a:ext cx="962563" cy="117543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9460" y="627994"/>
            <a:ext cx="741493" cy="130386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5602" y="662903"/>
            <a:ext cx="741493" cy="130386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929" y="2728071"/>
            <a:ext cx="962753" cy="11756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085791" y="1092380"/>
                <a:ext cx="120534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791" y="1092380"/>
                <a:ext cx="1205345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2259446" y="1092380"/>
                <a:ext cx="120534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9446" y="1092380"/>
                <a:ext cx="1205345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8393" y="2644198"/>
            <a:ext cx="741493" cy="130386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3927" y="2679107"/>
            <a:ext cx="741493" cy="13038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1104116" y="3108584"/>
                <a:ext cx="120534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116" y="3108584"/>
                <a:ext cx="1205345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2277771" y="3108584"/>
                <a:ext cx="120534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771" y="3108584"/>
                <a:ext cx="1205345" cy="58477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95197" y="2655688"/>
            <a:ext cx="741493" cy="13038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3480920" y="3120074"/>
                <a:ext cx="1205345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0920" y="3120074"/>
                <a:ext cx="1205345" cy="58477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845608" y="1074177"/>
                <a:ext cx="351547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32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3200" dirty="0"/>
                  <a:t> £1 and 65p</a:t>
                </a:r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5608" y="1074177"/>
                <a:ext cx="3515471" cy="584775"/>
              </a:xfrm>
              <a:prstGeom prst="rect">
                <a:avLst/>
              </a:prstGeom>
              <a:blipFill>
                <a:blip r:embed="rId12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5044876" y="3135230"/>
                <a:ext cx="265287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32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3200" dirty="0"/>
                  <a:t> £1 and 80p</a:t>
                </a:r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4876" y="3135230"/>
                <a:ext cx="2652872" cy="584775"/>
              </a:xfrm>
              <a:prstGeom prst="rect">
                <a:avLst/>
              </a:prstGeom>
              <a:blipFill>
                <a:blip r:embed="rId13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Picture 4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857" y="1058834"/>
            <a:ext cx="1066464" cy="8280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631" y="1059489"/>
            <a:ext cx="1066464" cy="82800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904" y="3075693"/>
            <a:ext cx="1066464" cy="828000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631" y="3071418"/>
            <a:ext cx="1066464" cy="828000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976" y="3071418"/>
            <a:ext cx="1066464" cy="82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4615213" y="2225847"/>
                <a:ext cx="57022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£1 and 65p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/>
                  <a:t> 30p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£1 and 35p</a:t>
                </a: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5213" y="2225847"/>
                <a:ext cx="5702276" cy="523220"/>
              </a:xfrm>
              <a:prstGeom prst="rect">
                <a:avLst/>
              </a:prstGeom>
              <a:blipFill>
                <a:blip r:embed="rId15"/>
                <a:stretch>
                  <a:fillRect l="-2137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63"/>
          <p:cNvSpPr txBox="1"/>
          <p:nvPr/>
        </p:nvSpPr>
        <p:spPr>
          <a:xfrm>
            <a:off x="617575" y="4825414"/>
            <a:ext cx="6743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>
                <a:solidFill>
                  <a:schemeClr val="accent1">
                    <a:lumMod val="50000"/>
                  </a:schemeClr>
                </a:solidFill>
              </a:rPr>
              <a:t>The price of one potato is £1 and 35p</a:t>
            </a: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1726" y="427277"/>
            <a:ext cx="741493" cy="13038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8300733" y="874568"/>
                <a:ext cx="108876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</a:rPr>
                  <a:t> 15p</a:t>
                </a:r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0733" y="874568"/>
                <a:ext cx="1088760" cy="523220"/>
              </a:xfrm>
              <a:prstGeom prst="rect">
                <a:avLst/>
              </a:prstGeom>
              <a:blipFill>
                <a:blip r:embed="rId16"/>
                <a:stretch>
                  <a:fillRect t="-10465" r="-8989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/>
              <p:cNvSpPr txBox="1"/>
              <p:nvPr/>
            </p:nvSpPr>
            <p:spPr>
              <a:xfrm>
                <a:off x="6727755" y="1598061"/>
                <a:ext cx="317269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15p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15p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30p</a:t>
                </a:r>
              </a:p>
            </p:txBody>
          </p:sp>
        </mc:Choice>
        <mc:Fallback xmlns="">
          <p:sp>
            <p:nvSpPr>
              <p:cNvPr id="68" name="TextBox 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7755" y="1598061"/>
                <a:ext cx="3172691" cy="523220"/>
              </a:xfrm>
              <a:prstGeom prst="rect">
                <a:avLst/>
              </a:prstGeom>
              <a:blipFill>
                <a:blip r:embed="rId17"/>
                <a:stretch>
                  <a:fillRect l="-4038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617575" y="4135554"/>
                <a:ext cx="744577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>
                    <a:solidFill>
                      <a:schemeClr val="accent1">
                        <a:lumMod val="50000"/>
                      </a:schemeClr>
                    </a:solidFill>
                  </a:rPr>
                  <a:t>£1 and 35p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50000"/>
                      </a:schemeClr>
                    </a:solidFill>
                  </a:rPr>
                  <a:t> 15p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50000"/>
                      </a:schemeClr>
                    </a:solidFill>
                  </a:rPr>
                  <a:t> 15p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50000"/>
                      </a:schemeClr>
                    </a:solidFill>
                  </a:rPr>
                  <a:t> 15p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50000"/>
                      </a:schemeClr>
                    </a:solidFill>
                  </a:rPr>
                  <a:t> £1 and 80p</a:t>
                </a: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575" y="4135554"/>
                <a:ext cx="7445770" cy="523220"/>
              </a:xfrm>
              <a:prstGeom prst="rect">
                <a:avLst/>
              </a:prstGeom>
              <a:blipFill>
                <a:blip r:embed="rId18"/>
                <a:stretch>
                  <a:fillRect l="-1637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112994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4" grpId="0"/>
      <p:bldP spid="66" grpId="0"/>
      <p:bldP spid="68" grpId="0"/>
      <p:bldP spid="6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4|3|9.8|4.7|3.1|5.1|5.4|6.9|3.3|4.8|7.5|9.6|6.4|5.5|6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3.6|4|3.9|2.5|5.9|7|2.3|7.2|2.4|5.4|4.9|11.5|0.8|3.5|1|10.7|0.8|4.4|6.9|1|4.3|12.8|5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|3.4|5.4|11.7|3.9|14.2|2.6|7|2.4|5.4|2|4.4|0.9|0.8|1|1.1|5.6|4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|3.6|5.2|3.4|3.4|12.9|2.5|1.7|9.1|-57.1|70.1|5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|3.8|1.5|3.3|3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3|2.1|4.1|1.8|2.7|11.7|1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|4.3|1.4|7.7|5.1|7.3|16.1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12" ma:contentTypeDescription="Create a new document." ma:contentTypeScope="" ma:versionID="a653c811c94cadf6c6d25bfc4b9fb185">
  <xsd:schema xmlns:xsd="http://www.w3.org/2001/XMLSchema" xmlns:xs="http://www.w3.org/2001/XMLSchema" xmlns:p="http://schemas.microsoft.com/office/2006/metadata/properties" xmlns:ns3="522d4c35-b548-4432-90ae-af4376e1c4b4" xmlns:ns4="cee99ee9-287b-4f9a-957c-ba5ae7375c9a" targetNamespace="http://schemas.microsoft.com/office/2006/metadata/properties" ma:root="true" ma:fieldsID="51905a861ff4a2a8272b9c9df47fbc94" ns3:_="" ns4:_="">
    <xsd:import namespace="522d4c35-b548-4432-90ae-af4376e1c4b4"/>
    <xsd:import namespace="cee99ee9-287b-4f9a-957c-ba5ae7375c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99ee9-287b-4f9a-957c-ba5ae7375c9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69A3D9A-8ACF-4AF9-8D61-3A50ED0BC1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cee99ee9-287b-4f9a-957c-ba5ae7375c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7394C9E-D65B-41D5-BBD9-D40B80610D3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3625E2B-C0A4-422C-8715-F969D409437E}">
  <ds:schemaRefs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  <ds:schemaRef ds:uri="http://purl.org/dc/terms/"/>
    <ds:schemaRef ds:uri="cee99ee9-287b-4f9a-957c-ba5ae7375c9a"/>
    <ds:schemaRef ds:uri="522d4c35-b548-4432-90ae-af4376e1c4b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5934</TotalTime>
  <Words>468</Words>
  <Application>Microsoft Office PowerPoint</Application>
  <PresentationFormat>A4 Paper (210x297 mm)</PresentationFormat>
  <Paragraphs>149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Bariol Bold</vt:lpstr>
      <vt:lpstr>Calibri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Cooper</dc:creator>
  <cp:lastModifiedBy>James Clegg</cp:lastModifiedBy>
  <cp:revision>96</cp:revision>
  <dcterms:created xsi:type="dcterms:W3CDTF">2019-10-15T10:24:11Z</dcterms:created>
  <dcterms:modified xsi:type="dcterms:W3CDTF">2021-03-22T13:25:33Z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